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9"/>
  </p:notesMasterIdLst>
  <p:sldIdLst>
    <p:sldId id="390" r:id="rId2"/>
    <p:sldId id="407" r:id="rId3"/>
    <p:sldId id="414" r:id="rId4"/>
    <p:sldId id="415" r:id="rId5"/>
    <p:sldId id="416" r:id="rId6"/>
    <p:sldId id="417" r:id="rId7"/>
    <p:sldId id="418" r:id="rId8"/>
  </p:sldIdLst>
  <p:sldSz cx="9144000" cy="5143500" type="screen16x9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764D"/>
    <a:srgbClr val="C2C6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velimirsonje\Dropbox\HUB%20Pregled%203_2020\2_3_Depoziti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velimirsonje\Dropbox\HUB%20Pregled%203_2020\Uvod_20200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velimirsonje\Dropbox\HUB%20Pregled%203_2020\41_42_43_44_Platne%20uslug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1C1-BE43-80C2-0470B036525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1C1-BE43-80C2-0470B036525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1C1-BE43-80C2-0470B036525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1C1-BE43-80C2-0470B036525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1C1-BE43-80C2-0470B0365251}"/>
              </c:ext>
            </c:extLst>
          </c:dPt>
          <c:dLbls>
            <c:dLbl>
              <c:idx val="0"/>
              <c:layout>
                <c:manualLayout>
                  <c:x val="-0.24786981352907067"/>
                  <c:y val="0.123545792774066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C1-BE43-80C2-0470B0365251}"/>
                </c:ext>
              </c:extLst>
            </c:dLbl>
            <c:dLbl>
              <c:idx val="1"/>
              <c:layout>
                <c:manualLayout>
                  <c:x val="-5.4291319053663405E-2"/>
                  <c:y val="-0.211392111311013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C1-BE43-80C2-0470B0365251}"/>
                </c:ext>
              </c:extLst>
            </c:dLbl>
            <c:dLbl>
              <c:idx val="2"/>
              <c:layout>
                <c:manualLayout>
                  <c:x val="-0.24725463779561785"/>
                  <c:y val="-0.2542341753358070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C1-BE43-80C2-0470B036525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81C1-BE43-80C2-0470B0365251}"/>
                </c:ext>
              </c:extLst>
            </c:dLbl>
            <c:dLbl>
              <c:idx val="4"/>
              <c:layout>
                <c:manualLayout>
                  <c:x val="0.22528319813454137"/>
                  <c:y val="0.1170954033801537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1C1-BE43-80C2-0470B03652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HRV!$IG$8:$IG$12</c:f>
              <c:strCache>
                <c:ptCount val="5"/>
                <c:pt idx="0">
                  <c:v>Depozitni novac</c:v>
                </c:pt>
                <c:pt idx="1">
                  <c:v>Kunski štedni depoziti</c:v>
                </c:pt>
                <c:pt idx="2">
                  <c:v>Kunski oročeni depoziti</c:v>
                </c:pt>
                <c:pt idx="3">
                  <c:v>Devizni štedni depoziti</c:v>
                </c:pt>
                <c:pt idx="4">
                  <c:v>Devizni oročeni depoziti</c:v>
                </c:pt>
              </c:strCache>
            </c:strRef>
          </c:cat>
          <c:val>
            <c:numRef>
              <c:f>HRV!$IH$8:$IH$12</c:f>
              <c:numCache>
                <c:formatCode>#,##0</c:formatCode>
                <c:ptCount val="5"/>
                <c:pt idx="0">
                  <c:v>59480.42603699</c:v>
                </c:pt>
                <c:pt idx="1">
                  <c:v>2873.6655573600001</c:v>
                </c:pt>
                <c:pt idx="2">
                  <c:v>19295.435660479998</c:v>
                </c:pt>
                <c:pt idx="3">
                  <c:v>66854.633193150003</c:v>
                </c:pt>
                <c:pt idx="4">
                  <c:v>69280.707716610006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1C1-BE43-80C2-0470B036525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Sheet1!$M$57:$Q$57</c:f>
              <c:strCache>
                <c:ptCount val="5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2020/07</c:v>
                </c:pt>
              </c:strCache>
            </c:strRef>
          </c:cat>
          <c:val>
            <c:numRef>
              <c:f>Sheet1!$M$58:$Q$58</c:f>
              <c:numCache>
                <c:formatCode>0.0%</c:formatCode>
                <c:ptCount val="5"/>
                <c:pt idx="0">
                  <c:v>0.7294816638054068</c:v>
                </c:pt>
                <c:pt idx="1">
                  <c:v>0.69779959899233968</c:v>
                </c:pt>
                <c:pt idx="2">
                  <c:v>0.66677516076853272</c:v>
                </c:pt>
                <c:pt idx="3">
                  <c:v>0.63597631079004024</c:v>
                </c:pt>
                <c:pt idx="4">
                  <c:v>0.6250917765038374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A6-A041-B79C-E20C6B2B8EF2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077827280"/>
        <c:axId val="354335791"/>
      </c:lineChart>
      <c:catAx>
        <c:axId val="207782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354335791"/>
        <c:crosses val="autoZero"/>
        <c:auto val="1"/>
        <c:lblAlgn val="ctr"/>
        <c:lblOffset val="100"/>
        <c:noMultiLvlLbl val="0"/>
      </c:catAx>
      <c:valAx>
        <c:axId val="354335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2077827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 41_potrošač'!$F$3</c:f>
              <c:strCache>
                <c:ptCount val="1"/>
                <c:pt idx="0">
                  <c:v> Šalter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 41_potrošač'!$A$7:$A$81</c:f>
              <c:numCache>
                <c:formatCode>m/d/yy</c:formatCode>
                <c:ptCount val="75"/>
                <c:pt idx="0">
                  <c:v>41730</c:v>
                </c:pt>
                <c:pt idx="1">
                  <c:v>41760</c:v>
                </c:pt>
                <c:pt idx="2">
                  <c:v>41791</c:v>
                </c:pt>
                <c:pt idx="3">
                  <c:v>41821</c:v>
                </c:pt>
                <c:pt idx="4">
                  <c:v>41852</c:v>
                </c:pt>
                <c:pt idx="5">
                  <c:v>41883</c:v>
                </c:pt>
                <c:pt idx="6">
                  <c:v>41913</c:v>
                </c:pt>
                <c:pt idx="7">
                  <c:v>41944</c:v>
                </c:pt>
                <c:pt idx="8">
                  <c:v>41974</c:v>
                </c:pt>
                <c:pt idx="9">
                  <c:v>42005</c:v>
                </c:pt>
                <c:pt idx="10">
                  <c:v>42036</c:v>
                </c:pt>
                <c:pt idx="11">
                  <c:v>42064</c:v>
                </c:pt>
                <c:pt idx="12">
                  <c:v>42095</c:v>
                </c:pt>
                <c:pt idx="13">
                  <c:v>42125</c:v>
                </c:pt>
                <c:pt idx="14">
                  <c:v>42156</c:v>
                </c:pt>
                <c:pt idx="15">
                  <c:v>42186</c:v>
                </c:pt>
                <c:pt idx="16">
                  <c:v>42217</c:v>
                </c:pt>
                <c:pt idx="17">
                  <c:v>42248</c:v>
                </c:pt>
                <c:pt idx="18">
                  <c:v>42278</c:v>
                </c:pt>
                <c:pt idx="19">
                  <c:v>42309</c:v>
                </c:pt>
                <c:pt idx="20">
                  <c:v>42339</c:v>
                </c:pt>
                <c:pt idx="21">
                  <c:v>42370</c:v>
                </c:pt>
                <c:pt idx="22">
                  <c:v>42401</c:v>
                </c:pt>
                <c:pt idx="23">
                  <c:v>42430</c:v>
                </c:pt>
                <c:pt idx="24">
                  <c:v>42461</c:v>
                </c:pt>
                <c:pt idx="25">
                  <c:v>42491</c:v>
                </c:pt>
                <c:pt idx="26">
                  <c:v>42522</c:v>
                </c:pt>
                <c:pt idx="27">
                  <c:v>42552</c:v>
                </c:pt>
                <c:pt idx="28">
                  <c:v>42583</c:v>
                </c:pt>
                <c:pt idx="29">
                  <c:v>42614</c:v>
                </c:pt>
                <c:pt idx="30">
                  <c:v>42644</c:v>
                </c:pt>
                <c:pt idx="31">
                  <c:v>42675</c:v>
                </c:pt>
                <c:pt idx="32">
                  <c:v>42705</c:v>
                </c:pt>
                <c:pt idx="33">
                  <c:v>42736</c:v>
                </c:pt>
                <c:pt idx="34">
                  <c:v>42767</c:v>
                </c:pt>
                <c:pt idx="35">
                  <c:v>42795</c:v>
                </c:pt>
                <c:pt idx="36">
                  <c:v>42826</c:v>
                </c:pt>
                <c:pt idx="37">
                  <c:v>42856</c:v>
                </c:pt>
                <c:pt idx="38">
                  <c:v>42887</c:v>
                </c:pt>
                <c:pt idx="39">
                  <c:v>42917</c:v>
                </c:pt>
                <c:pt idx="40">
                  <c:v>42948</c:v>
                </c:pt>
                <c:pt idx="41">
                  <c:v>42979</c:v>
                </c:pt>
                <c:pt idx="42">
                  <c:v>43009</c:v>
                </c:pt>
                <c:pt idx="43">
                  <c:v>43040</c:v>
                </c:pt>
                <c:pt idx="44">
                  <c:v>43070</c:v>
                </c:pt>
                <c:pt idx="45">
                  <c:v>43101</c:v>
                </c:pt>
                <c:pt idx="46">
                  <c:v>43132</c:v>
                </c:pt>
                <c:pt idx="47">
                  <c:v>43160</c:v>
                </c:pt>
                <c:pt idx="48">
                  <c:v>43191</c:v>
                </c:pt>
                <c:pt idx="49">
                  <c:v>43221</c:v>
                </c:pt>
                <c:pt idx="50">
                  <c:v>43252</c:v>
                </c:pt>
                <c:pt idx="51">
                  <c:v>43282</c:v>
                </c:pt>
                <c:pt idx="52">
                  <c:v>43313</c:v>
                </c:pt>
                <c:pt idx="53">
                  <c:v>43344</c:v>
                </c:pt>
                <c:pt idx="54">
                  <c:v>43374</c:v>
                </c:pt>
                <c:pt idx="55">
                  <c:v>43405</c:v>
                </c:pt>
                <c:pt idx="56">
                  <c:v>43435</c:v>
                </c:pt>
                <c:pt idx="57">
                  <c:v>43466</c:v>
                </c:pt>
                <c:pt idx="58">
                  <c:v>43497</c:v>
                </c:pt>
                <c:pt idx="59">
                  <c:v>43525</c:v>
                </c:pt>
                <c:pt idx="60">
                  <c:v>43556</c:v>
                </c:pt>
                <c:pt idx="61">
                  <c:v>43586</c:v>
                </c:pt>
                <c:pt idx="62">
                  <c:v>43617</c:v>
                </c:pt>
                <c:pt idx="63">
                  <c:v>43647</c:v>
                </c:pt>
                <c:pt idx="64">
                  <c:v>43678</c:v>
                </c:pt>
                <c:pt idx="65">
                  <c:v>43709</c:v>
                </c:pt>
                <c:pt idx="66">
                  <c:v>43739</c:v>
                </c:pt>
                <c:pt idx="67">
                  <c:v>43770</c:v>
                </c:pt>
                <c:pt idx="68">
                  <c:v>43800</c:v>
                </c:pt>
                <c:pt idx="69">
                  <c:v>43831</c:v>
                </c:pt>
                <c:pt idx="70">
                  <c:v>43862</c:v>
                </c:pt>
                <c:pt idx="71">
                  <c:v>43891</c:v>
                </c:pt>
                <c:pt idx="72">
                  <c:v>43922</c:v>
                </c:pt>
                <c:pt idx="73">
                  <c:v>43952</c:v>
                </c:pt>
                <c:pt idx="74">
                  <c:v>43983</c:v>
                </c:pt>
              </c:numCache>
            </c:numRef>
          </c:cat>
          <c:val>
            <c:numRef>
              <c:f>' 41_potrošač'!$F$7:$F$81</c:f>
              <c:numCache>
                <c:formatCode>_-* #,##0\ _k_n_-;\-* #,##0\ _k_n_-;_-* "-"??\ _k_n_-;_-@_-</c:formatCode>
                <c:ptCount val="75"/>
                <c:pt idx="0">
                  <c:v>224762122</c:v>
                </c:pt>
                <c:pt idx="1">
                  <c:v>250176874</c:v>
                </c:pt>
                <c:pt idx="2">
                  <c:v>367328796</c:v>
                </c:pt>
                <c:pt idx="3">
                  <c:v>285233636</c:v>
                </c:pt>
                <c:pt idx="4">
                  <c:v>312815987</c:v>
                </c:pt>
                <c:pt idx="5">
                  <c:v>375011831</c:v>
                </c:pt>
                <c:pt idx="6">
                  <c:v>385913906</c:v>
                </c:pt>
                <c:pt idx="7">
                  <c:v>306140907</c:v>
                </c:pt>
                <c:pt idx="8">
                  <c:v>444429831</c:v>
                </c:pt>
                <c:pt idx="9">
                  <c:v>281943303</c:v>
                </c:pt>
                <c:pt idx="10">
                  <c:v>283842173</c:v>
                </c:pt>
                <c:pt idx="11">
                  <c:v>373050187</c:v>
                </c:pt>
                <c:pt idx="12">
                  <c:v>285797244</c:v>
                </c:pt>
                <c:pt idx="13">
                  <c:v>253887460</c:v>
                </c:pt>
                <c:pt idx="14">
                  <c:v>240725081</c:v>
                </c:pt>
                <c:pt idx="15">
                  <c:v>312500854</c:v>
                </c:pt>
                <c:pt idx="16">
                  <c:v>246109170</c:v>
                </c:pt>
                <c:pt idx="17">
                  <c:v>251810683</c:v>
                </c:pt>
                <c:pt idx="18">
                  <c:v>334634354</c:v>
                </c:pt>
                <c:pt idx="19">
                  <c:v>301241202</c:v>
                </c:pt>
                <c:pt idx="20">
                  <c:v>330426526</c:v>
                </c:pt>
                <c:pt idx="21">
                  <c:v>281607911</c:v>
                </c:pt>
                <c:pt idx="22">
                  <c:v>319488419</c:v>
                </c:pt>
                <c:pt idx="23">
                  <c:v>297049668</c:v>
                </c:pt>
                <c:pt idx="24">
                  <c:v>313210334</c:v>
                </c:pt>
                <c:pt idx="25">
                  <c:v>250275501</c:v>
                </c:pt>
                <c:pt idx="26">
                  <c:v>88288540</c:v>
                </c:pt>
                <c:pt idx="27">
                  <c:v>26136277</c:v>
                </c:pt>
                <c:pt idx="28">
                  <c:v>24909393</c:v>
                </c:pt>
                <c:pt idx="29">
                  <c:v>28616991</c:v>
                </c:pt>
                <c:pt idx="30">
                  <c:v>27001984</c:v>
                </c:pt>
                <c:pt idx="31">
                  <c:v>26953839</c:v>
                </c:pt>
                <c:pt idx="32">
                  <c:v>30355331</c:v>
                </c:pt>
                <c:pt idx="33">
                  <c:v>30595230</c:v>
                </c:pt>
                <c:pt idx="34">
                  <c:v>26922833</c:v>
                </c:pt>
                <c:pt idx="35">
                  <c:v>26129108</c:v>
                </c:pt>
                <c:pt idx="36">
                  <c:v>28094125</c:v>
                </c:pt>
                <c:pt idx="37">
                  <c:v>25529913</c:v>
                </c:pt>
                <c:pt idx="38">
                  <c:v>24502016</c:v>
                </c:pt>
                <c:pt idx="39">
                  <c:v>25080445</c:v>
                </c:pt>
                <c:pt idx="40">
                  <c:v>18192917</c:v>
                </c:pt>
                <c:pt idx="41">
                  <c:v>19729154</c:v>
                </c:pt>
                <c:pt idx="42">
                  <c:v>19159425</c:v>
                </c:pt>
                <c:pt idx="43">
                  <c:v>19244134</c:v>
                </c:pt>
                <c:pt idx="44">
                  <c:v>19836920</c:v>
                </c:pt>
                <c:pt idx="45">
                  <c:v>18266833</c:v>
                </c:pt>
                <c:pt idx="46">
                  <c:v>19995571</c:v>
                </c:pt>
                <c:pt idx="47">
                  <c:v>18752423</c:v>
                </c:pt>
                <c:pt idx="48">
                  <c:v>19769926</c:v>
                </c:pt>
                <c:pt idx="49">
                  <c:v>20539616</c:v>
                </c:pt>
                <c:pt idx="50">
                  <c:v>20700505</c:v>
                </c:pt>
                <c:pt idx="51">
                  <c:v>21225868</c:v>
                </c:pt>
                <c:pt idx="52">
                  <c:v>20445143</c:v>
                </c:pt>
                <c:pt idx="53">
                  <c:v>22684850</c:v>
                </c:pt>
                <c:pt idx="54">
                  <c:v>23729448</c:v>
                </c:pt>
                <c:pt idx="55">
                  <c:v>26359394</c:v>
                </c:pt>
                <c:pt idx="56">
                  <c:v>28130339</c:v>
                </c:pt>
                <c:pt idx="57">
                  <c:v>23715606</c:v>
                </c:pt>
                <c:pt idx="58">
                  <c:v>23373639</c:v>
                </c:pt>
                <c:pt idx="59">
                  <c:v>38449546</c:v>
                </c:pt>
                <c:pt idx="60">
                  <c:v>35157569</c:v>
                </c:pt>
                <c:pt idx="61">
                  <c:v>31792103</c:v>
                </c:pt>
                <c:pt idx="62">
                  <c:v>30561742</c:v>
                </c:pt>
                <c:pt idx="63">
                  <c:v>32276359</c:v>
                </c:pt>
                <c:pt idx="64">
                  <c:v>23696305</c:v>
                </c:pt>
                <c:pt idx="65">
                  <c:v>31192739</c:v>
                </c:pt>
                <c:pt idx="66">
                  <c:v>32276359</c:v>
                </c:pt>
                <c:pt idx="67">
                  <c:v>23696305</c:v>
                </c:pt>
                <c:pt idx="68">
                  <c:v>31192739</c:v>
                </c:pt>
                <c:pt idx="69">
                  <c:v>32276359</c:v>
                </c:pt>
                <c:pt idx="70">
                  <c:v>23696305</c:v>
                </c:pt>
                <c:pt idx="71">
                  <c:v>31192739</c:v>
                </c:pt>
                <c:pt idx="72">
                  <c:v>5734864</c:v>
                </c:pt>
                <c:pt idx="73">
                  <c:v>5248729</c:v>
                </c:pt>
                <c:pt idx="74">
                  <c:v>5025481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62-664B-B25D-1849CB4098B5}"/>
            </c:ext>
          </c:extLst>
        </c:ser>
        <c:ser>
          <c:idx val="1"/>
          <c:order val="1"/>
          <c:tx>
            <c:strRef>
              <c:f>' 41_potrošač'!$G$3</c:f>
              <c:strCache>
                <c:ptCount val="1"/>
                <c:pt idx="0">
                  <c:v> Internet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 41_potrošač'!$A$7:$A$81</c:f>
              <c:numCache>
                <c:formatCode>m/d/yy</c:formatCode>
                <c:ptCount val="75"/>
                <c:pt idx="0">
                  <c:v>41730</c:v>
                </c:pt>
                <c:pt idx="1">
                  <c:v>41760</c:v>
                </c:pt>
                <c:pt idx="2">
                  <c:v>41791</c:v>
                </c:pt>
                <c:pt idx="3">
                  <c:v>41821</c:v>
                </c:pt>
                <c:pt idx="4">
                  <c:v>41852</c:v>
                </c:pt>
                <c:pt idx="5">
                  <c:v>41883</c:v>
                </c:pt>
                <c:pt idx="6">
                  <c:v>41913</c:v>
                </c:pt>
                <c:pt idx="7">
                  <c:v>41944</c:v>
                </c:pt>
                <c:pt idx="8">
                  <c:v>41974</c:v>
                </c:pt>
                <c:pt idx="9">
                  <c:v>42005</c:v>
                </c:pt>
                <c:pt idx="10">
                  <c:v>42036</c:v>
                </c:pt>
                <c:pt idx="11">
                  <c:v>42064</c:v>
                </c:pt>
                <c:pt idx="12">
                  <c:v>42095</c:v>
                </c:pt>
                <c:pt idx="13">
                  <c:v>42125</c:v>
                </c:pt>
                <c:pt idx="14">
                  <c:v>42156</c:v>
                </c:pt>
                <c:pt idx="15">
                  <c:v>42186</c:v>
                </c:pt>
                <c:pt idx="16">
                  <c:v>42217</c:v>
                </c:pt>
                <c:pt idx="17">
                  <c:v>42248</c:v>
                </c:pt>
                <c:pt idx="18">
                  <c:v>42278</c:v>
                </c:pt>
                <c:pt idx="19">
                  <c:v>42309</c:v>
                </c:pt>
                <c:pt idx="20">
                  <c:v>42339</c:v>
                </c:pt>
                <c:pt idx="21">
                  <c:v>42370</c:v>
                </c:pt>
                <c:pt idx="22">
                  <c:v>42401</c:v>
                </c:pt>
                <c:pt idx="23">
                  <c:v>42430</c:v>
                </c:pt>
                <c:pt idx="24">
                  <c:v>42461</c:v>
                </c:pt>
                <c:pt idx="25">
                  <c:v>42491</c:v>
                </c:pt>
                <c:pt idx="26">
                  <c:v>42522</c:v>
                </c:pt>
                <c:pt idx="27">
                  <c:v>42552</c:v>
                </c:pt>
                <c:pt idx="28">
                  <c:v>42583</c:v>
                </c:pt>
                <c:pt idx="29">
                  <c:v>42614</c:v>
                </c:pt>
                <c:pt idx="30">
                  <c:v>42644</c:v>
                </c:pt>
                <c:pt idx="31">
                  <c:v>42675</c:v>
                </c:pt>
                <c:pt idx="32">
                  <c:v>42705</c:v>
                </c:pt>
                <c:pt idx="33">
                  <c:v>42736</c:v>
                </c:pt>
                <c:pt idx="34">
                  <c:v>42767</c:v>
                </c:pt>
                <c:pt idx="35">
                  <c:v>42795</c:v>
                </c:pt>
                <c:pt idx="36">
                  <c:v>42826</c:v>
                </c:pt>
                <c:pt idx="37">
                  <c:v>42856</c:v>
                </c:pt>
                <c:pt idx="38">
                  <c:v>42887</c:v>
                </c:pt>
                <c:pt idx="39">
                  <c:v>42917</c:v>
                </c:pt>
                <c:pt idx="40">
                  <c:v>42948</c:v>
                </c:pt>
                <c:pt idx="41">
                  <c:v>42979</c:v>
                </c:pt>
                <c:pt idx="42">
                  <c:v>43009</c:v>
                </c:pt>
                <c:pt idx="43">
                  <c:v>43040</c:v>
                </c:pt>
                <c:pt idx="44">
                  <c:v>43070</c:v>
                </c:pt>
                <c:pt idx="45">
                  <c:v>43101</c:v>
                </c:pt>
                <c:pt idx="46">
                  <c:v>43132</c:v>
                </c:pt>
                <c:pt idx="47">
                  <c:v>43160</c:v>
                </c:pt>
                <c:pt idx="48">
                  <c:v>43191</c:v>
                </c:pt>
                <c:pt idx="49">
                  <c:v>43221</c:v>
                </c:pt>
                <c:pt idx="50">
                  <c:v>43252</c:v>
                </c:pt>
                <c:pt idx="51">
                  <c:v>43282</c:v>
                </c:pt>
                <c:pt idx="52">
                  <c:v>43313</c:v>
                </c:pt>
                <c:pt idx="53">
                  <c:v>43344</c:v>
                </c:pt>
                <c:pt idx="54">
                  <c:v>43374</c:v>
                </c:pt>
                <c:pt idx="55">
                  <c:v>43405</c:v>
                </c:pt>
                <c:pt idx="56">
                  <c:v>43435</c:v>
                </c:pt>
                <c:pt idx="57">
                  <c:v>43466</c:v>
                </c:pt>
                <c:pt idx="58">
                  <c:v>43497</c:v>
                </c:pt>
                <c:pt idx="59">
                  <c:v>43525</c:v>
                </c:pt>
                <c:pt idx="60">
                  <c:v>43556</c:v>
                </c:pt>
                <c:pt idx="61">
                  <c:v>43586</c:v>
                </c:pt>
                <c:pt idx="62">
                  <c:v>43617</c:v>
                </c:pt>
                <c:pt idx="63">
                  <c:v>43647</c:v>
                </c:pt>
                <c:pt idx="64">
                  <c:v>43678</c:v>
                </c:pt>
                <c:pt idx="65">
                  <c:v>43709</c:v>
                </c:pt>
                <c:pt idx="66">
                  <c:v>43739</c:v>
                </c:pt>
                <c:pt idx="67">
                  <c:v>43770</c:v>
                </c:pt>
                <c:pt idx="68">
                  <c:v>43800</c:v>
                </c:pt>
                <c:pt idx="69">
                  <c:v>43831</c:v>
                </c:pt>
                <c:pt idx="70">
                  <c:v>43862</c:v>
                </c:pt>
                <c:pt idx="71">
                  <c:v>43891</c:v>
                </c:pt>
                <c:pt idx="72">
                  <c:v>43922</c:v>
                </c:pt>
                <c:pt idx="73">
                  <c:v>43952</c:v>
                </c:pt>
                <c:pt idx="74">
                  <c:v>43983</c:v>
                </c:pt>
              </c:numCache>
            </c:numRef>
          </c:cat>
          <c:val>
            <c:numRef>
              <c:f>' 41_potrošač'!$G$7:$G$81</c:f>
              <c:numCache>
                <c:formatCode>_-* #,##0\ _k_n_-;\-* #,##0\ _k_n_-;_-* "-"??\ _k_n_-;_-@_-</c:formatCode>
                <c:ptCount val="75"/>
                <c:pt idx="0">
                  <c:v>2810019070</c:v>
                </c:pt>
                <c:pt idx="1">
                  <c:v>2715945880</c:v>
                </c:pt>
                <c:pt idx="2">
                  <c:v>2738506538</c:v>
                </c:pt>
                <c:pt idx="3">
                  <c:v>3013991524</c:v>
                </c:pt>
                <c:pt idx="4">
                  <c:v>2519864688</c:v>
                </c:pt>
                <c:pt idx="5">
                  <c:v>3011613505</c:v>
                </c:pt>
                <c:pt idx="6">
                  <c:v>3016922103</c:v>
                </c:pt>
                <c:pt idx="7">
                  <c:v>2816977197</c:v>
                </c:pt>
                <c:pt idx="8">
                  <c:v>3309010883</c:v>
                </c:pt>
                <c:pt idx="9">
                  <c:v>2722570192</c:v>
                </c:pt>
                <c:pt idx="10">
                  <c:v>2633330237</c:v>
                </c:pt>
                <c:pt idx="11">
                  <c:v>3165377942</c:v>
                </c:pt>
                <c:pt idx="12">
                  <c:v>2957074335</c:v>
                </c:pt>
                <c:pt idx="13">
                  <c:v>2950388034</c:v>
                </c:pt>
                <c:pt idx="14">
                  <c:v>2875133740</c:v>
                </c:pt>
                <c:pt idx="15">
                  <c:v>3094548793</c:v>
                </c:pt>
                <c:pt idx="16">
                  <c:v>2617939508</c:v>
                </c:pt>
                <c:pt idx="17">
                  <c:v>2724787937</c:v>
                </c:pt>
                <c:pt idx="18">
                  <c:v>2758594020</c:v>
                </c:pt>
                <c:pt idx="19">
                  <c:v>2738586546</c:v>
                </c:pt>
                <c:pt idx="20">
                  <c:v>3129361028</c:v>
                </c:pt>
                <c:pt idx="21">
                  <c:v>2571113111</c:v>
                </c:pt>
                <c:pt idx="22">
                  <c:v>2837656922</c:v>
                </c:pt>
                <c:pt idx="23">
                  <c:v>2729503642</c:v>
                </c:pt>
                <c:pt idx="24">
                  <c:v>2692780278</c:v>
                </c:pt>
                <c:pt idx="25">
                  <c:v>2726879898</c:v>
                </c:pt>
                <c:pt idx="26">
                  <c:v>2599264572</c:v>
                </c:pt>
                <c:pt idx="27">
                  <c:v>2629428211</c:v>
                </c:pt>
                <c:pt idx="28">
                  <c:v>2371821837</c:v>
                </c:pt>
                <c:pt idx="29">
                  <c:v>2556526176</c:v>
                </c:pt>
                <c:pt idx="30">
                  <c:v>2656144040</c:v>
                </c:pt>
                <c:pt idx="31">
                  <c:v>2618117773</c:v>
                </c:pt>
                <c:pt idx="32">
                  <c:v>3000469043</c:v>
                </c:pt>
                <c:pt idx="33">
                  <c:v>2565429367</c:v>
                </c:pt>
                <c:pt idx="34">
                  <c:v>2468225503</c:v>
                </c:pt>
                <c:pt idx="35">
                  <c:v>2703746153</c:v>
                </c:pt>
                <c:pt idx="36">
                  <c:v>2506876540</c:v>
                </c:pt>
                <c:pt idx="37">
                  <c:v>2744306397</c:v>
                </c:pt>
                <c:pt idx="38">
                  <c:v>2603201844</c:v>
                </c:pt>
                <c:pt idx="39">
                  <c:v>2614592426</c:v>
                </c:pt>
                <c:pt idx="40">
                  <c:v>2333728238</c:v>
                </c:pt>
                <c:pt idx="41">
                  <c:v>2515895890</c:v>
                </c:pt>
                <c:pt idx="42">
                  <c:v>2718324165</c:v>
                </c:pt>
                <c:pt idx="43">
                  <c:v>2690200489</c:v>
                </c:pt>
                <c:pt idx="44">
                  <c:v>2797670364</c:v>
                </c:pt>
                <c:pt idx="45">
                  <c:v>2555546819</c:v>
                </c:pt>
                <c:pt idx="46">
                  <c:v>2579355453</c:v>
                </c:pt>
                <c:pt idx="47">
                  <c:v>2713951369</c:v>
                </c:pt>
                <c:pt idx="48">
                  <c:v>2504601829</c:v>
                </c:pt>
                <c:pt idx="49">
                  <c:v>2583692482</c:v>
                </c:pt>
                <c:pt idx="50">
                  <c:v>2463092042</c:v>
                </c:pt>
                <c:pt idx="51">
                  <c:v>2734225516</c:v>
                </c:pt>
                <c:pt idx="52">
                  <c:v>2393438142</c:v>
                </c:pt>
                <c:pt idx="53">
                  <c:v>2325059972</c:v>
                </c:pt>
                <c:pt idx="54">
                  <c:v>2752929428</c:v>
                </c:pt>
                <c:pt idx="55">
                  <c:v>2537254647</c:v>
                </c:pt>
                <c:pt idx="56">
                  <c:v>2544009884</c:v>
                </c:pt>
                <c:pt idx="57">
                  <c:v>2383240284</c:v>
                </c:pt>
                <c:pt idx="58">
                  <c:v>2420410640</c:v>
                </c:pt>
                <c:pt idx="59">
                  <c:v>2600026448</c:v>
                </c:pt>
                <c:pt idx="60">
                  <c:v>2613383512</c:v>
                </c:pt>
                <c:pt idx="61">
                  <c:v>2741528614</c:v>
                </c:pt>
                <c:pt idx="62">
                  <c:v>2367397276</c:v>
                </c:pt>
                <c:pt idx="63">
                  <c:v>2763863424</c:v>
                </c:pt>
                <c:pt idx="64">
                  <c:v>2181364925</c:v>
                </c:pt>
                <c:pt idx="65">
                  <c:v>2462671239</c:v>
                </c:pt>
                <c:pt idx="66">
                  <c:v>2763863424</c:v>
                </c:pt>
                <c:pt idx="67">
                  <c:v>2181364925</c:v>
                </c:pt>
                <c:pt idx="68">
                  <c:v>2462671239</c:v>
                </c:pt>
                <c:pt idx="69">
                  <c:v>2763863424</c:v>
                </c:pt>
                <c:pt idx="70">
                  <c:v>2181364925</c:v>
                </c:pt>
                <c:pt idx="71">
                  <c:v>2462671239</c:v>
                </c:pt>
                <c:pt idx="72">
                  <c:v>1906486061</c:v>
                </c:pt>
                <c:pt idx="73">
                  <c:v>1843023658</c:v>
                </c:pt>
                <c:pt idx="74">
                  <c:v>2041973753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62-664B-B25D-1849CB4098B5}"/>
            </c:ext>
          </c:extLst>
        </c:ser>
        <c:ser>
          <c:idx val="2"/>
          <c:order val="2"/>
          <c:tx>
            <c:strRef>
              <c:f>' 41_potrošač'!$H$3</c:f>
              <c:strCache>
                <c:ptCount val="1"/>
                <c:pt idx="0">
                  <c:v> Mobilni telefon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 41_potrošač'!$A$7:$A$81</c:f>
              <c:numCache>
                <c:formatCode>m/d/yy</c:formatCode>
                <c:ptCount val="75"/>
                <c:pt idx="0">
                  <c:v>41730</c:v>
                </c:pt>
                <c:pt idx="1">
                  <c:v>41760</c:v>
                </c:pt>
                <c:pt idx="2">
                  <c:v>41791</c:v>
                </c:pt>
                <c:pt idx="3">
                  <c:v>41821</c:v>
                </c:pt>
                <c:pt idx="4">
                  <c:v>41852</c:v>
                </c:pt>
                <c:pt idx="5">
                  <c:v>41883</c:v>
                </c:pt>
                <c:pt idx="6">
                  <c:v>41913</c:v>
                </c:pt>
                <c:pt idx="7">
                  <c:v>41944</c:v>
                </c:pt>
                <c:pt idx="8">
                  <c:v>41974</c:v>
                </c:pt>
                <c:pt idx="9">
                  <c:v>42005</c:v>
                </c:pt>
                <c:pt idx="10">
                  <c:v>42036</c:v>
                </c:pt>
                <c:pt idx="11">
                  <c:v>42064</c:v>
                </c:pt>
                <c:pt idx="12">
                  <c:v>42095</c:v>
                </c:pt>
                <c:pt idx="13">
                  <c:v>42125</c:v>
                </c:pt>
                <c:pt idx="14">
                  <c:v>42156</c:v>
                </c:pt>
                <c:pt idx="15">
                  <c:v>42186</c:v>
                </c:pt>
                <c:pt idx="16">
                  <c:v>42217</c:v>
                </c:pt>
                <c:pt idx="17">
                  <c:v>42248</c:v>
                </c:pt>
                <c:pt idx="18">
                  <c:v>42278</c:v>
                </c:pt>
                <c:pt idx="19">
                  <c:v>42309</c:v>
                </c:pt>
                <c:pt idx="20">
                  <c:v>42339</c:v>
                </c:pt>
                <c:pt idx="21">
                  <c:v>42370</c:v>
                </c:pt>
                <c:pt idx="22">
                  <c:v>42401</c:v>
                </c:pt>
                <c:pt idx="23">
                  <c:v>42430</c:v>
                </c:pt>
                <c:pt idx="24">
                  <c:v>42461</c:v>
                </c:pt>
                <c:pt idx="25">
                  <c:v>42491</c:v>
                </c:pt>
                <c:pt idx="26">
                  <c:v>42522</c:v>
                </c:pt>
                <c:pt idx="27">
                  <c:v>42552</c:v>
                </c:pt>
                <c:pt idx="28">
                  <c:v>42583</c:v>
                </c:pt>
                <c:pt idx="29">
                  <c:v>42614</c:v>
                </c:pt>
                <c:pt idx="30">
                  <c:v>42644</c:v>
                </c:pt>
                <c:pt idx="31">
                  <c:v>42675</c:v>
                </c:pt>
                <c:pt idx="32">
                  <c:v>42705</c:v>
                </c:pt>
                <c:pt idx="33">
                  <c:v>42736</c:v>
                </c:pt>
                <c:pt idx="34">
                  <c:v>42767</c:v>
                </c:pt>
                <c:pt idx="35">
                  <c:v>42795</c:v>
                </c:pt>
                <c:pt idx="36">
                  <c:v>42826</c:v>
                </c:pt>
                <c:pt idx="37">
                  <c:v>42856</c:v>
                </c:pt>
                <c:pt idx="38">
                  <c:v>42887</c:v>
                </c:pt>
                <c:pt idx="39">
                  <c:v>42917</c:v>
                </c:pt>
                <c:pt idx="40">
                  <c:v>42948</c:v>
                </c:pt>
                <c:pt idx="41">
                  <c:v>42979</c:v>
                </c:pt>
                <c:pt idx="42">
                  <c:v>43009</c:v>
                </c:pt>
                <c:pt idx="43">
                  <c:v>43040</c:v>
                </c:pt>
                <c:pt idx="44">
                  <c:v>43070</c:v>
                </c:pt>
                <c:pt idx="45">
                  <c:v>43101</c:v>
                </c:pt>
                <c:pt idx="46">
                  <c:v>43132</c:v>
                </c:pt>
                <c:pt idx="47">
                  <c:v>43160</c:v>
                </c:pt>
                <c:pt idx="48">
                  <c:v>43191</c:v>
                </c:pt>
                <c:pt idx="49">
                  <c:v>43221</c:v>
                </c:pt>
                <c:pt idx="50">
                  <c:v>43252</c:v>
                </c:pt>
                <c:pt idx="51">
                  <c:v>43282</c:v>
                </c:pt>
                <c:pt idx="52">
                  <c:v>43313</c:v>
                </c:pt>
                <c:pt idx="53">
                  <c:v>43344</c:v>
                </c:pt>
                <c:pt idx="54">
                  <c:v>43374</c:v>
                </c:pt>
                <c:pt idx="55">
                  <c:v>43405</c:v>
                </c:pt>
                <c:pt idx="56">
                  <c:v>43435</c:v>
                </c:pt>
                <c:pt idx="57">
                  <c:v>43466</c:v>
                </c:pt>
                <c:pt idx="58">
                  <c:v>43497</c:v>
                </c:pt>
                <c:pt idx="59">
                  <c:v>43525</c:v>
                </c:pt>
                <c:pt idx="60">
                  <c:v>43556</c:v>
                </c:pt>
                <c:pt idx="61">
                  <c:v>43586</c:v>
                </c:pt>
                <c:pt idx="62">
                  <c:v>43617</c:v>
                </c:pt>
                <c:pt idx="63">
                  <c:v>43647</c:v>
                </c:pt>
                <c:pt idx="64">
                  <c:v>43678</c:v>
                </c:pt>
                <c:pt idx="65">
                  <c:v>43709</c:v>
                </c:pt>
                <c:pt idx="66">
                  <c:v>43739</c:v>
                </c:pt>
                <c:pt idx="67">
                  <c:v>43770</c:v>
                </c:pt>
                <c:pt idx="68">
                  <c:v>43800</c:v>
                </c:pt>
                <c:pt idx="69">
                  <c:v>43831</c:v>
                </c:pt>
                <c:pt idx="70">
                  <c:v>43862</c:v>
                </c:pt>
                <c:pt idx="71">
                  <c:v>43891</c:v>
                </c:pt>
                <c:pt idx="72">
                  <c:v>43922</c:v>
                </c:pt>
                <c:pt idx="73">
                  <c:v>43952</c:v>
                </c:pt>
                <c:pt idx="74">
                  <c:v>43983</c:v>
                </c:pt>
              </c:numCache>
            </c:numRef>
          </c:cat>
          <c:val>
            <c:numRef>
              <c:f>' 41_potrošač'!$H$7:$H$81</c:f>
              <c:numCache>
                <c:formatCode>_-* #,##0\ _k_n_-;\-* #,##0\ _k_n_-;_-* "-"??\ _k_n_-;_-@_-</c:formatCode>
                <c:ptCount val="75"/>
                <c:pt idx="0">
                  <c:v>416214619</c:v>
                </c:pt>
                <c:pt idx="1">
                  <c:v>383289073</c:v>
                </c:pt>
                <c:pt idx="2">
                  <c:v>412096668</c:v>
                </c:pt>
                <c:pt idx="3">
                  <c:v>480837053</c:v>
                </c:pt>
                <c:pt idx="4">
                  <c:v>463429075</c:v>
                </c:pt>
                <c:pt idx="5">
                  <c:v>511368604</c:v>
                </c:pt>
                <c:pt idx="6">
                  <c:v>535029660</c:v>
                </c:pt>
                <c:pt idx="7">
                  <c:v>511434399</c:v>
                </c:pt>
                <c:pt idx="8">
                  <c:v>611244353</c:v>
                </c:pt>
                <c:pt idx="9">
                  <c:v>576918064</c:v>
                </c:pt>
                <c:pt idx="10">
                  <c:v>581670909</c:v>
                </c:pt>
                <c:pt idx="11">
                  <c:v>641976436</c:v>
                </c:pt>
                <c:pt idx="12">
                  <c:v>665915540</c:v>
                </c:pt>
                <c:pt idx="13">
                  <c:v>680130865</c:v>
                </c:pt>
                <c:pt idx="14">
                  <c:v>747588042</c:v>
                </c:pt>
                <c:pt idx="15">
                  <c:v>779513290</c:v>
                </c:pt>
                <c:pt idx="16">
                  <c:v>719527044</c:v>
                </c:pt>
                <c:pt idx="17">
                  <c:v>809319718</c:v>
                </c:pt>
                <c:pt idx="18">
                  <c:v>851905776</c:v>
                </c:pt>
                <c:pt idx="19">
                  <c:v>829605254</c:v>
                </c:pt>
                <c:pt idx="20">
                  <c:v>960722714</c:v>
                </c:pt>
                <c:pt idx="21">
                  <c:v>832199621</c:v>
                </c:pt>
                <c:pt idx="22">
                  <c:v>958403765</c:v>
                </c:pt>
                <c:pt idx="23">
                  <c:v>1037045249</c:v>
                </c:pt>
                <c:pt idx="24">
                  <c:v>1067444065</c:v>
                </c:pt>
                <c:pt idx="25">
                  <c:v>1093001803</c:v>
                </c:pt>
                <c:pt idx="26">
                  <c:v>1180239841</c:v>
                </c:pt>
                <c:pt idx="27">
                  <c:v>1234295608</c:v>
                </c:pt>
                <c:pt idx="28">
                  <c:v>1250077078</c:v>
                </c:pt>
                <c:pt idx="29">
                  <c:v>1359269321</c:v>
                </c:pt>
                <c:pt idx="30">
                  <c:v>1393855066</c:v>
                </c:pt>
                <c:pt idx="31">
                  <c:v>1370054853</c:v>
                </c:pt>
                <c:pt idx="32">
                  <c:v>1595794636</c:v>
                </c:pt>
                <c:pt idx="33">
                  <c:v>1418932419</c:v>
                </c:pt>
                <c:pt idx="34">
                  <c:v>1479589425</c:v>
                </c:pt>
                <c:pt idx="35">
                  <c:v>1662706581</c:v>
                </c:pt>
                <c:pt idx="36">
                  <c:v>1651289411</c:v>
                </c:pt>
                <c:pt idx="37">
                  <c:v>1727513792</c:v>
                </c:pt>
                <c:pt idx="38">
                  <c:v>1698223846</c:v>
                </c:pt>
                <c:pt idx="39">
                  <c:v>1869980131</c:v>
                </c:pt>
                <c:pt idx="40">
                  <c:v>1814389287</c:v>
                </c:pt>
                <c:pt idx="41">
                  <c:v>1909452755</c:v>
                </c:pt>
                <c:pt idx="42">
                  <c:v>2083172445</c:v>
                </c:pt>
                <c:pt idx="43">
                  <c:v>2162628291</c:v>
                </c:pt>
                <c:pt idx="44">
                  <c:v>2152974257</c:v>
                </c:pt>
                <c:pt idx="45">
                  <c:v>2145085030</c:v>
                </c:pt>
                <c:pt idx="46">
                  <c:v>2094342463</c:v>
                </c:pt>
                <c:pt idx="47">
                  <c:v>2428157414</c:v>
                </c:pt>
                <c:pt idx="48">
                  <c:v>2417619223</c:v>
                </c:pt>
                <c:pt idx="49">
                  <c:v>2594373314</c:v>
                </c:pt>
                <c:pt idx="50">
                  <c:v>2585619281</c:v>
                </c:pt>
                <c:pt idx="51">
                  <c:v>2764904658</c:v>
                </c:pt>
                <c:pt idx="52">
                  <c:v>2646674621</c:v>
                </c:pt>
                <c:pt idx="53">
                  <c:v>2823337153</c:v>
                </c:pt>
                <c:pt idx="54">
                  <c:v>3112955636</c:v>
                </c:pt>
                <c:pt idx="55">
                  <c:v>5112007447</c:v>
                </c:pt>
                <c:pt idx="56">
                  <c:v>3193710804</c:v>
                </c:pt>
                <c:pt idx="57">
                  <c:v>3182631792</c:v>
                </c:pt>
                <c:pt idx="58">
                  <c:v>3162421595</c:v>
                </c:pt>
                <c:pt idx="59">
                  <c:v>3554715073</c:v>
                </c:pt>
                <c:pt idx="60">
                  <c:v>3615862358</c:v>
                </c:pt>
                <c:pt idx="61">
                  <c:v>3793923451</c:v>
                </c:pt>
                <c:pt idx="62">
                  <c:v>3645529431</c:v>
                </c:pt>
                <c:pt idx="63">
                  <c:v>4161639205</c:v>
                </c:pt>
                <c:pt idx="64">
                  <c:v>3761848232</c:v>
                </c:pt>
                <c:pt idx="65">
                  <c:v>4223998347</c:v>
                </c:pt>
                <c:pt idx="66">
                  <c:v>4161639205</c:v>
                </c:pt>
                <c:pt idx="67">
                  <c:v>3761848232</c:v>
                </c:pt>
                <c:pt idx="68">
                  <c:v>4223998347</c:v>
                </c:pt>
                <c:pt idx="69">
                  <c:v>4161639205</c:v>
                </c:pt>
                <c:pt idx="70">
                  <c:v>3761848232</c:v>
                </c:pt>
                <c:pt idx="71">
                  <c:v>4223998347</c:v>
                </c:pt>
                <c:pt idx="72">
                  <c:v>4316633059</c:v>
                </c:pt>
                <c:pt idx="73">
                  <c:v>4311361997</c:v>
                </c:pt>
                <c:pt idx="74">
                  <c:v>4832756472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62-664B-B25D-1849CB4098B5}"/>
            </c:ext>
          </c:extLst>
        </c:ser>
        <c:ser>
          <c:idx val="3"/>
          <c:order val="3"/>
          <c:tx>
            <c:strRef>
              <c:f>' 41_potrošač'!$I$3</c:f>
              <c:strCache>
                <c:ptCount val="1"/>
                <c:pt idx="0">
                  <c:v> Bankomat/bankarski kiosk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 41_potrošač'!$A$7:$A$81</c:f>
              <c:numCache>
                <c:formatCode>m/d/yy</c:formatCode>
                <c:ptCount val="75"/>
                <c:pt idx="0">
                  <c:v>41730</c:v>
                </c:pt>
                <c:pt idx="1">
                  <c:v>41760</c:v>
                </c:pt>
                <c:pt idx="2">
                  <c:v>41791</c:v>
                </c:pt>
                <c:pt idx="3">
                  <c:v>41821</c:v>
                </c:pt>
                <c:pt idx="4">
                  <c:v>41852</c:v>
                </c:pt>
                <c:pt idx="5">
                  <c:v>41883</c:v>
                </c:pt>
                <c:pt idx="6">
                  <c:v>41913</c:v>
                </c:pt>
                <c:pt idx="7">
                  <c:v>41944</c:v>
                </c:pt>
                <c:pt idx="8">
                  <c:v>41974</c:v>
                </c:pt>
                <c:pt idx="9">
                  <c:v>42005</c:v>
                </c:pt>
                <c:pt idx="10">
                  <c:v>42036</c:v>
                </c:pt>
                <c:pt idx="11">
                  <c:v>42064</c:v>
                </c:pt>
                <c:pt idx="12">
                  <c:v>42095</c:v>
                </c:pt>
                <c:pt idx="13">
                  <c:v>42125</c:v>
                </c:pt>
                <c:pt idx="14">
                  <c:v>42156</c:v>
                </c:pt>
                <c:pt idx="15">
                  <c:v>42186</c:v>
                </c:pt>
                <c:pt idx="16">
                  <c:v>42217</c:v>
                </c:pt>
                <c:pt idx="17">
                  <c:v>42248</c:v>
                </c:pt>
                <c:pt idx="18">
                  <c:v>42278</c:v>
                </c:pt>
                <c:pt idx="19">
                  <c:v>42309</c:v>
                </c:pt>
                <c:pt idx="20">
                  <c:v>42339</c:v>
                </c:pt>
                <c:pt idx="21">
                  <c:v>42370</c:v>
                </c:pt>
                <c:pt idx="22">
                  <c:v>42401</c:v>
                </c:pt>
                <c:pt idx="23">
                  <c:v>42430</c:v>
                </c:pt>
                <c:pt idx="24">
                  <c:v>42461</c:v>
                </c:pt>
                <c:pt idx="25">
                  <c:v>42491</c:v>
                </c:pt>
                <c:pt idx="26">
                  <c:v>42522</c:v>
                </c:pt>
                <c:pt idx="27">
                  <c:v>42552</c:v>
                </c:pt>
                <c:pt idx="28">
                  <c:v>42583</c:v>
                </c:pt>
                <c:pt idx="29">
                  <c:v>42614</c:v>
                </c:pt>
                <c:pt idx="30">
                  <c:v>42644</c:v>
                </c:pt>
                <c:pt idx="31">
                  <c:v>42675</c:v>
                </c:pt>
                <c:pt idx="32">
                  <c:v>42705</c:v>
                </c:pt>
                <c:pt idx="33">
                  <c:v>42736</c:v>
                </c:pt>
                <c:pt idx="34">
                  <c:v>42767</c:v>
                </c:pt>
                <c:pt idx="35">
                  <c:v>42795</c:v>
                </c:pt>
                <c:pt idx="36">
                  <c:v>42826</c:v>
                </c:pt>
                <c:pt idx="37">
                  <c:v>42856</c:v>
                </c:pt>
                <c:pt idx="38">
                  <c:v>42887</c:v>
                </c:pt>
                <c:pt idx="39">
                  <c:v>42917</c:v>
                </c:pt>
                <c:pt idx="40">
                  <c:v>42948</c:v>
                </c:pt>
                <c:pt idx="41">
                  <c:v>42979</c:v>
                </c:pt>
                <c:pt idx="42">
                  <c:v>43009</c:v>
                </c:pt>
                <c:pt idx="43">
                  <c:v>43040</c:v>
                </c:pt>
                <c:pt idx="44">
                  <c:v>43070</c:v>
                </c:pt>
                <c:pt idx="45">
                  <c:v>43101</c:v>
                </c:pt>
                <c:pt idx="46">
                  <c:v>43132</c:v>
                </c:pt>
                <c:pt idx="47">
                  <c:v>43160</c:v>
                </c:pt>
                <c:pt idx="48">
                  <c:v>43191</c:v>
                </c:pt>
                <c:pt idx="49">
                  <c:v>43221</c:v>
                </c:pt>
                <c:pt idx="50">
                  <c:v>43252</c:v>
                </c:pt>
                <c:pt idx="51">
                  <c:v>43282</c:v>
                </c:pt>
                <c:pt idx="52">
                  <c:v>43313</c:v>
                </c:pt>
                <c:pt idx="53">
                  <c:v>43344</c:v>
                </c:pt>
                <c:pt idx="54">
                  <c:v>43374</c:v>
                </c:pt>
                <c:pt idx="55">
                  <c:v>43405</c:v>
                </c:pt>
                <c:pt idx="56">
                  <c:v>43435</c:v>
                </c:pt>
                <c:pt idx="57">
                  <c:v>43466</c:v>
                </c:pt>
                <c:pt idx="58">
                  <c:v>43497</c:v>
                </c:pt>
                <c:pt idx="59">
                  <c:v>43525</c:v>
                </c:pt>
                <c:pt idx="60">
                  <c:v>43556</c:v>
                </c:pt>
                <c:pt idx="61">
                  <c:v>43586</c:v>
                </c:pt>
                <c:pt idx="62">
                  <c:v>43617</c:v>
                </c:pt>
                <c:pt idx="63">
                  <c:v>43647</c:v>
                </c:pt>
                <c:pt idx="64">
                  <c:v>43678</c:v>
                </c:pt>
                <c:pt idx="65">
                  <c:v>43709</c:v>
                </c:pt>
                <c:pt idx="66">
                  <c:v>43739</c:v>
                </c:pt>
                <c:pt idx="67">
                  <c:v>43770</c:v>
                </c:pt>
                <c:pt idx="68">
                  <c:v>43800</c:v>
                </c:pt>
                <c:pt idx="69">
                  <c:v>43831</c:v>
                </c:pt>
                <c:pt idx="70">
                  <c:v>43862</c:v>
                </c:pt>
                <c:pt idx="71">
                  <c:v>43891</c:v>
                </c:pt>
                <c:pt idx="72">
                  <c:v>43922</c:v>
                </c:pt>
                <c:pt idx="73">
                  <c:v>43952</c:v>
                </c:pt>
                <c:pt idx="74">
                  <c:v>43983</c:v>
                </c:pt>
              </c:numCache>
            </c:numRef>
          </c:cat>
          <c:val>
            <c:numRef>
              <c:f>' 41_potrošač'!$I$7:$I$81</c:f>
              <c:numCache>
                <c:formatCode>_-* #,##0\ _k_n_-;\-* #,##0\ _k_n_-;_-* "-"??\ _k_n_-;_-@_-</c:formatCode>
                <c:ptCount val="75"/>
                <c:pt idx="0">
                  <c:v>3206475</c:v>
                </c:pt>
                <c:pt idx="1">
                  <c:v>3156898</c:v>
                </c:pt>
                <c:pt idx="2">
                  <c:v>3037612</c:v>
                </c:pt>
                <c:pt idx="3">
                  <c:v>3341031</c:v>
                </c:pt>
                <c:pt idx="4">
                  <c:v>2657671</c:v>
                </c:pt>
                <c:pt idx="5">
                  <c:v>3428789</c:v>
                </c:pt>
                <c:pt idx="6">
                  <c:v>3258545</c:v>
                </c:pt>
                <c:pt idx="7">
                  <c:v>3179375</c:v>
                </c:pt>
                <c:pt idx="8">
                  <c:v>3371860</c:v>
                </c:pt>
                <c:pt idx="9">
                  <c:v>2832679</c:v>
                </c:pt>
                <c:pt idx="10">
                  <c:v>2858919</c:v>
                </c:pt>
                <c:pt idx="11">
                  <c:v>2973104</c:v>
                </c:pt>
                <c:pt idx="12">
                  <c:v>2969998</c:v>
                </c:pt>
                <c:pt idx="13">
                  <c:v>2836125</c:v>
                </c:pt>
                <c:pt idx="14">
                  <c:v>2889044</c:v>
                </c:pt>
                <c:pt idx="15">
                  <c:v>3050966</c:v>
                </c:pt>
                <c:pt idx="16">
                  <c:v>2344285</c:v>
                </c:pt>
                <c:pt idx="17">
                  <c:v>2924276</c:v>
                </c:pt>
                <c:pt idx="18">
                  <c:v>2872150</c:v>
                </c:pt>
                <c:pt idx="19">
                  <c:v>3120688</c:v>
                </c:pt>
                <c:pt idx="20">
                  <c:v>2883805</c:v>
                </c:pt>
                <c:pt idx="21">
                  <c:v>2046114</c:v>
                </c:pt>
                <c:pt idx="22">
                  <c:v>2602494</c:v>
                </c:pt>
                <c:pt idx="23">
                  <c:v>3097853</c:v>
                </c:pt>
                <c:pt idx="24">
                  <c:v>2707741</c:v>
                </c:pt>
                <c:pt idx="25">
                  <c:v>2875519</c:v>
                </c:pt>
                <c:pt idx="26">
                  <c:v>2600980</c:v>
                </c:pt>
                <c:pt idx="27">
                  <c:v>2717921</c:v>
                </c:pt>
                <c:pt idx="28">
                  <c:v>2544854</c:v>
                </c:pt>
                <c:pt idx="29">
                  <c:v>2961902</c:v>
                </c:pt>
                <c:pt idx="30">
                  <c:v>2368215</c:v>
                </c:pt>
                <c:pt idx="31">
                  <c:v>2076081</c:v>
                </c:pt>
                <c:pt idx="32">
                  <c:v>2091964</c:v>
                </c:pt>
                <c:pt idx="33">
                  <c:v>2002873</c:v>
                </c:pt>
                <c:pt idx="34">
                  <c:v>2202129</c:v>
                </c:pt>
                <c:pt idx="35">
                  <c:v>2467742</c:v>
                </c:pt>
                <c:pt idx="36">
                  <c:v>2096804</c:v>
                </c:pt>
                <c:pt idx="37">
                  <c:v>2780205</c:v>
                </c:pt>
                <c:pt idx="38">
                  <c:v>2489354</c:v>
                </c:pt>
                <c:pt idx="39">
                  <c:v>2764956</c:v>
                </c:pt>
                <c:pt idx="40">
                  <c:v>2696491</c:v>
                </c:pt>
                <c:pt idx="41">
                  <c:v>3416441</c:v>
                </c:pt>
                <c:pt idx="42">
                  <c:v>3398031</c:v>
                </c:pt>
                <c:pt idx="43">
                  <c:v>3265432</c:v>
                </c:pt>
                <c:pt idx="44">
                  <c:v>3393506</c:v>
                </c:pt>
                <c:pt idx="45">
                  <c:v>3115899</c:v>
                </c:pt>
                <c:pt idx="46">
                  <c:v>3160124</c:v>
                </c:pt>
                <c:pt idx="47">
                  <c:v>3412312</c:v>
                </c:pt>
                <c:pt idx="48">
                  <c:v>3795087</c:v>
                </c:pt>
                <c:pt idx="49">
                  <c:v>3707367</c:v>
                </c:pt>
                <c:pt idx="50">
                  <c:v>3726582</c:v>
                </c:pt>
                <c:pt idx="51">
                  <c:v>3992399</c:v>
                </c:pt>
                <c:pt idx="52">
                  <c:v>3482909</c:v>
                </c:pt>
                <c:pt idx="53">
                  <c:v>4399078</c:v>
                </c:pt>
                <c:pt idx="54">
                  <c:v>3920728</c:v>
                </c:pt>
                <c:pt idx="55">
                  <c:v>3997857</c:v>
                </c:pt>
                <c:pt idx="56">
                  <c:v>3788700</c:v>
                </c:pt>
                <c:pt idx="57">
                  <c:v>3683137</c:v>
                </c:pt>
                <c:pt idx="58">
                  <c:v>4095781</c:v>
                </c:pt>
                <c:pt idx="59">
                  <c:v>4081908</c:v>
                </c:pt>
                <c:pt idx="60">
                  <c:v>3868087</c:v>
                </c:pt>
                <c:pt idx="61">
                  <c:v>4546640</c:v>
                </c:pt>
                <c:pt idx="62">
                  <c:v>3904137</c:v>
                </c:pt>
                <c:pt idx="63">
                  <c:v>4176811</c:v>
                </c:pt>
                <c:pt idx="64">
                  <c:v>1563590</c:v>
                </c:pt>
                <c:pt idx="65">
                  <c:v>734929</c:v>
                </c:pt>
                <c:pt idx="66">
                  <c:v>4176811</c:v>
                </c:pt>
                <c:pt idx="67">
                  <c:v>1563590</c:v>
                </c:pt>
                <c:pt idx="68">
                  <c:v>734929</c:v>
                </c:pt>
                <c:pt idx="69">
                  <c:v>4176811</c:v>
                </c:pt>
                <c:pt idx="70">
                  <c:v>1563590</c:v>
                </c:pt>
                <c:pt idx="71">
                  <c:v>734929</c:v>
                </c:pt>
                <c:pt idx="72">
                  <c:v>4088360</c:v>
                </c:pt>
                <c:pt idx="73">
                  <c:v>4461680</c:v>
                </c:pt>
                <c:pt idx="74">
                  <c:v>4676910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62-664B-B25D-1849CB4098B5}"/>
            </c:ext>
          </c:extLst>
        </c:ser>
        <c:ser>
          <c:idx val="4"/>
          <c:order val="4"/>
          <c:tx>
            <c:strRef>
              <c:f>' 41_potrošač'!$J$3</c:f>
              <c:strCache>
                <c:ptCount val="1"/>
                <c:pt idx="0">
                  <c:v> E-račun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 41_potrošač'!$A$7:$A$81</c:f>
              <c:numCache>
                <c:formatCode>m/d/yy</c:formatCode>
                <c:ptCount val="75"/>
                <c:pt idx="0">
                  <c:v>41730</c:v>
                </c:pt>
                <c:pt idx="1">
                  <c:v>41760</c:v>
                </c:pt>
                <c:pt idx="2">
                  <c:v>41791</c:v>
                </c:pt>
                <c:pt idx="3">
                  <c:v>41821</c:v>
                </c:pt>
                <c:pt idx="4">
                  <c:v>41852</c:v>
                </c:pt>
                <c:pt idx="5">
                  <c:v>41883</c:v>
                </c:pt>
                <c:pt idx="6">
                  <c:v>41913</c:v>
                </c:pt>
                <c:pt idx="7">
                  <c:v>41944</c:v>
                </c:pt>
                <c:pt idx="8">
                  <c:v>41974</c:v>
                </c:pt>
                <c:pt idx="9">
                  <c:v>42005</c:v>
                </c:pt>
                <c:pt idx="10">
                  <c:v>42036</c:v>
                </c:pt>
                <c:pt idx="11">
                  <c:v>42064</c:v>
                </c:pt>
                <c:pt idx="12">
                  <c:v>42095</c:v>
                </c:pt>
                <c:pt idx="13">
                  <c:v>42125</c:v>
                </c:pt>
                <c:pt idx="14">
                  <c:v>42156</c:v>
                </c:pt>
                <c:pt idx="15">
                  <c:v>42186</c:v>
                </c:pt>
                <c:pt idx="16">
                  <c:v>42217</c:v>
                </c:pt>
                <c:pt idx="17">
                  <c:v>42248</c:v>
                </c:pt>
                <c:pt idx="18">
                  <c:v>42278</c:v>
                </c:pt>
                <c:pt idx="19">
                  <c:v>42309</c:v>
                </c:pt>
                <c:pt idx="20">
                  <c:v>42339</c:v>
                </c:pt>
                <c:pt idx="21">
                  <c:v>42370</c:v>
                </c:pt>
                <c:pt idx="22">
                  <c:v>42401</c:v>
                </c:pt>
                <c:pt idx="23">
                  <c:v>42430</c:v>
                </c:pt>
                <c:pt idx="24">
                  <c:v>42461</c:v>
                </c:pt>
                <c:pt idx="25">
                  <c:v>42491</c:v>
                </c:pt>
                <c:pt idx="26">
                  <c:v>42522</c:v>
                </c:pt>
                <c:pt idx="27">
                  <c:v>42552</c:v>
                </c:pt>
                <c:pt idx="28">
                  <c:v>42583</c:v>
                </c:pt>
                <c:pt idx="29">
                  <c:v>42614</c:v>
                </c:pt>
                <c:pt idx="30">
                  <c:v>42644</c:v>
                </c:pt>
                <c:pt idx="31">
                  <c:v>42675</c:v>
                </c:pt>
                <c:pt idx="32">
                  <c:v>42705</c:v>
                </c:pt>
                <c:pt idx="33">
                  <c:v>42736</c:v>
                </c:pt>
                <c:pt idx="34">
                  <c:v>42767</c:v>
                </c:pt>
                <c:pt idx="35">
                  <c:v>42795</c:v>
                </c:pt>
                <c:pt idx="36">
                  <c:v>42826</c:v>
                </c:pt>
                <c:pt idx="37">
                  <c:v>42856</c:v>
                </c:pt>
                <c:pt idx="38">
                  <c:v>42887</c:v>
                </c:pt>
                <c:pt idx="39">
                  <c:v>42917</c:v>
                </c:pt>
                <c:pt idx="40">
                  <c:v>42948</c:v>
                </c:pt>
                <c:pt idx="41">
                  <c:v>42979</c:v>
                </c:pt>
                <c:pt idx="42">
                  <c:v>43009</c:v>
                </c:pt>
                <c:pt idx="43">
                  <c:v>43040</c:v>
                </c:pt>
                <c:pt idx="44">
                  <c:v>43070</c:v>
                </c:pt>
                <c:pt idx="45">
                  <c:v>43101</c:v>
                </c:pt>
                <c:pt idx="46">
                  <c:v>43132</c:v>
                </c:pt>
                <c:pt idx="47">
                  <c:v>43160</c:v>
                </c:pt>
                <c:pt idx="48">
                  <c:v>43191</c:v>
                </c:pt>
                <c:pt idx="49">
                  <c:v>43221</c:v>
                </c:pt>
                <c:pt idx="50">
                  <c:v>43252</c:v>
                </c:pt>
                <c:pt idx="51">
                  <c:v>43282</c:v>
                </c:pt>
                <c:pt idx="52">
                  <c:v>43313</c:v>
                </c:pt>
                <c:pt idx="53">
                  <c:v>43344</c:v>
                </c:pt>
                <c:pt idx="54">
                  <c:v>43374</c:v>
                </c:pt>
                <c:pt idx="55">
                  <c:v>43405</c:v>
                </c:pt>
                <c:pt idx="56">
                  <c:v>43435</c:v>
                </c:pt>
                <c:pt idx="57">
                  <c:v>43466</c:v>
                </c:pt>
                <c:pt idx="58">
                  <c:v>43497</c:v>
                </c:pt>
                <c:pt idx="59">
                  <c:v>43525</c:v>
                </c:pt>
                <c:pt idx="60">
                  <c:v>43556</c:v>
                </c:pt>
                <c:pt idx="61">
                  <c:v>43586</c:v>
                </c:pt>
                <c:pt idx="62">
                  <c:v>43617</c:v>
                </c:pt>
                <c:pt idx="63">
                  <c:v>43647</c:v>
                </c:pt>
                <c:pt idx="64">
                  <c:v>43678</c:v>
                </c:pt>
                <c:pt idx="65">
                  <c:v>43709</c:v>
                </c:pt>
                <c:pt idx="66">
                  <c:v>43739</c:v>
                </c:pt>
                <c:pt idx="67">
                  <c:v>43770</c:v>
                </c:pt>
                <c:pt idx="68">
                  <c:v>43800</c:v>
                </c:pt>
                <c:pt idx="69">
                  <c:v>43831</c:v>
                </c:pt>
                <c:pt idx="70">
                  <c:v>43862</c:v>
                </c:pt>
                <c:pt idx="71">
                  <c:v>43891</c:v>
                </c:pt>
                <c:pt idx="72">
                  <c:v>43922</c:v>
                </c:pt>
                <c:pt idx="73">
                  <c:v>43952</c:v>
                </c:pt>
                <c:pt idx="74">
                  <c:v>43983</c:v>
                </c:pt>
              </c:numCache>
            </c:numRef>
          </c:cat>
          <c:val>
            <c:numRef>
              <c:f>' 41_potrošač'!$J$7:$J$81</c:f>
              <c:numCache>
                <c:formatCode>_-* #,##0\ _k_n_-;\-* #,##0\ _k_n_-;_-* "-"??\ _k_n_-;_-@_-</c:formatCode>
                <c:ptCount val="75"/>
                <c:pt idx="0">
                  <c:v>2882136</c:v>
                </c:pt>
                <c:pt idx="1">
                  <c:v>3084672</c:v>
                </c:pt>
                <c:pt idx="2">
                  <c:v>3129688</c:v>
                </c:pt>
                <c:pt idx="3">
                  <c:v>3114444</c:v>
                </c:pt>
                <c:pt idx="4">
                  <c:v>2975778</c:v>
                </c:pt>
                <c:pt idx="5">
                  <c:v>3201633</c:v>
                </c:pt>
                <c:pt idx="6">
                  <c:v>3173783</c:v>
                </c:pt>
                <c:pt idx="7">
                  <c:v>3224408</c:v>
                </c:pt>
                <c:pt idx="8">
                  <c:v>3437468</c:v>
                </c:pt>
                <c:pt idx="9">
                  <c:v>4592140</c:v>
                </c:pt>
                <c:pt idx="10">
                  <c:v>4549922</c:v>
                </c:pt>
                <c:pt idx="11">
                  <c:v>4691477</c:v>
                </c:pt>
                <c:pt idx="12">
                  <c:v>4767248</c:v>
                </c:pt>
                <c:pt idx="13">
                  <c:v>4570204</c:v>
                </c:pt>
                <c:pt idx="14">
                  <c:v>5091763</c:v>
                </c:pt>
                <c:pt idx="15">
                  <c:v>5626902</c:v>
                </c:pt>
                <c:pt idx="16">
                  <c:v>5716016</c:v>
                </c:pt>
                <c:pt idx="17">
                  <c:v>6136705</c:v>
                </c:pt>
                <c:pt idx="18">
                  <c:v>6352159</c:v>
                </c:pt>
                <c:pt idx="19">
                  <c:v>6695292</c:v>
                </c:pt>
                <c:pt idx="20">
                  <c:v>6792014</c:v>
                </c:pt>
                <c:pt idx="21">
                  <c:v>7054433</c:v>
                </c:pt>
                <c:pt idx="22">
                  <c:v>7271945</c:v>
                </c:pt>
                <c:pt idx="23">
                  <c:v>7393842</c:v>
                </c:pt>
                <c:pt idx="24">
                  <c:v>5889575</c:v>
                </c:pt>
                <c:pt idx="25">
                  <c:v>6160478</c:v>
                </c:pt>
                <c:pt idx="26">
                  <c:v>6626399</c:v>
                </c:pt>
                <c:pt idx="27">
                  <c:v>6401316</c:v>
                </c:pt>
                <c:pt idx="28">
                  <c:v>7992401</c:v>
                </c:pt>
                <c:pt idx="29">
                  <c:v>8108275</c:v>
                </c:pt>
                <c:pt idx="30">
                  <c:v>8175468</c:v>
                </c:pt>
                <c:pt idx="31">
                  <c:v>8284244</c:v>
                </c:pt>
                <c:pt idx="32">
                  <c:v>8781839</c:v>
                </c:pt>
                <c:pt idx="33">
                  <c:v>8546518</c:v>
                </c:pt>
                <c:pt idx="34">
                  <c:v>8536627</c:v>
                </c:pt>
                <c:pt idx="35">
                  <c:v>8921004</c:v>
                </c:pt>
                <c:pt idx="36">
                  <c:v>8673263</c:v>
                </c:pt>
                <c:pt idx="37">
                  <c:v>8914871</c:v>
                </c:pt>
                <c:pt idx="38">
                  <c:v>8875261</c:v>
                </c:pt>
                <c:pt idx="39">
                  <c:v>8912654</c:v>
                </c:pt>
                <c:pt idx="40">
                  <c:v>8890769</c:v>
                </c:pt>
                <c:pt idx="41">
                  <c:v>9270124</c:v>
                </c:pt>
                <c:pt idx="42">
                  <c:v>9158048</c:v>
                </c:pt>
                <c:pt idx="43">
                  <c:v>9301268</c:v>
                </c:pt>
                <c:pt idx="44">
                  <c:v>9913334</c:v>
                </c:pt>
                <c:pt idx="45">
                  <c:v>9672299</c:v>
                </c:pt>
                <c:pt idx="46">
                  <c:v>9526163</c:v>
                </c:pt>
                <c:pt idx="47">
                  <c:v>9795099</c:v>
                </c:pt>
                <c:pt idx="48">
                  <c:v>9765766</c:v>
                </c:pt>
                <c:pt idx="49">
                  <c:v>9674625</c:v>
                </c:pt>
                <c:pt idx="50">
                  <c:v>9609470</c:v>
                </c:pt>
                <c:pt idx="51">
                  <c:v>9749165</c:v>
                </c:pt>
                <c:pt idx="52">
                  <c:v>9772422</c:v>
                </c:pt>
                <c:pt idx="53">
                  <c:v>9759588</c:v>
                </c:pt>
                <c:pt idx="54">
                  <c:v>9999088</c:v>
                </c:pt>
                <c:pt idx="55">
                  <c:v>9881863</c:v>
                </c:pt>
                <c:pt idx="56">
                  <c:v>10529840</c:v>
                </c:pt>
                <c:pt idx="57">
                  <c:v>9642026</c:v>
                </c:pt>
                <c:pt idx="58">
                  <c:v>9483223</c:v>
                </c:pt>
                <c:pt idx="59">
                  <c:v>9637537</c:v>
                </c:pt>
                <c:pt idx="60">
                  <c:v>9246423</c:v>
                </c:pt>
                <c:pt idx="61">
                  <c:v>9725431</c:v>
                </c:pt>
                <c:pt idx="62">
                  <c:v>9228100</c:v>
                </c:pt>
                <c:pt idx="63">
                  <c:v>9649623</c:v>
                </c:pt>
                <c:pt idx="64">
                  <c:v>9261998</c:v>
                </c:pt>
                <c:pt idx="65">
                  <c:v>9086328</c:v>
                </c:pt>
                <c:pt idx="66">
                  <c:v>9649623</c:v>
                </c:pt>
                <c:pt idx="67">
                  <c:v>9261998</c:v>
                </c:pt>
                <c:pt idx="68">
                  <c:v>9086328</c:v>
                </c:pt>
                <c:pt idx="69">
                  <c:v>9649623</c:v>
                </c:pt>
                <c:pt idx="70">
                  <c:v>9261998</c:v>
                </c:pt>
                <c:pt idx="71">
                  <c:v>9086328</c:v>
                </c:pt>
                <c:pt idx="72">
                  <c:v>9085734</c:v>
                </c:pt>
                <c:pt idx="73">
                  <c:v>8625243</c:v>
                </c:pt>
                <c:pt idx="74">
                  <c:v>9116865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62-664B-B25D-1849CB4098B5}"/>
            </c:ext>
          </c:extLst>
        </c:ser>
        <c:ser>
          <c:idx val="5"/>
          <c:order val="5"/>
          <c:tx>
            <c:strRef>
              <c:f>' 41_potrošač'!$K$3</c:f>
              <c:strCache>
                <c:ptCount val="1"/>
                <c:pt idx="0">
                  <c:v> Ostalo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' 41_potrošač'!$A$7:$A$81</c:f>
              <c:numCache>
                <c:formatCode>m/d/yy</c:formatCode>
                <c:ptCount val="75"/>
                <c:pt idx="0">
                  <c:v>41730</c:v>
                </c:pt>
                <c:pt idx="1">
                  <c:v>41760</c:v>
                </c:pt>
                <c:pt idx="2">
                  <c:v>41791</c:v>
                </c:pt>
                <c:pt idx="3">
                  <c:v>41821</c:v>
                </c:pt>
                <c:pt idx="4">
                  <c:v>41852</c:v>
                </c:pt>
                <c:pt idx="5">
                  <c:v>41883</c:v>
                </c:pt>
                <c:pt idx="6">
                  <c:v>41913</c:v>
                </c:pt>
                <c:pt idx="7">
                  <c:v>41944</c:v>
                </c:pt>
                <c:pt idx="8">
                  <c:v>41974</c:v>
                </c:pt>
                <c:pt idx="9">
                  <c:v>42005</c:v>
                </c:pt>
                <c:pt idx="10">
                  <c:v>42036</c:v>
                </c:pt>
                <c:pt idx="11">
                  <c:v>42064</c:v>
                </c:pt>
                <c:pt idx="12">
                  <c:v>42095</c:v>
                </c:pt>
                <c:pt idx="13">
                  <c:v>42125</c:v>
                </c:pt>
                <c:pt idx="14">
                  <c:v>42156</c:v>
                </c:pt>
                <c:pt idx="15">
                  <c:v>42186</c:v>
                </c:pt>
                <c:pt idx="16">
                  <c:v>42217</c:v>
                </c:pt>
                <c:pt idx="17">
                  <c:v>42248</c:v>
                </c:pt>
                <c:pt idx="18">
                  <c:v>42278</c:v>
                </c:pt>
                <c:pt idx="19">
                  <c:v>42309</c:v>
                </c:pt>
                <c:pt idx="20">
                  <c:v>42339</c:v>
                </c:pt>
                <c:pt idx="21">
                  <c:v>42370</c:v>
                </c:pt>
                <c:pt idx="22">
                  <c:v>42401</c:v>
                </c:pt>
                <c:pt idx="23">
                  <c:v>42430</c:v>
                </c:pt>
                <c:pt idx="24">
                  <c:v>42461</c:v>
                </c:pt>
                <c:pt idx="25">
                  <c:v>42491</c:v>
                </c:pt>
                <c:pt idx="26">
                  <c:v>42522</c:v>
                </c:pt>
                <c:pt idx="27">
                  <c:v>42552</c:v>
                </c:pt>
                <c:pt idx="28">
                  <c:v>42583</c:v>
                </c:pt>
                <c:pt idx="29">
                  <c:v>42614</c:v>
                </c:pt>
                <c:pt idx="30">
                  <c:v>42644</c:v>
                </c:pt>
                <c:pt idx="31">
                  <c:v>42675</c:v>
                </c:pt>
                <c:pt idx="32">
                  <c:v>42705</c:v>
                </c:pt>
                <c:pt idx="33">
                  <c:v>42736</c:v>
                </c:pt>
                <c:pt idx="34">
                  <c:v>42767</c:v>
                </c:pt>
                <c:pt idx="35">
                  <c:v>42795</c:v>
                </c:pt>
                <c:pt idx="36">
                  <c:v>42826</c:v>
                </c:pt>
                <c:pt idx="37">
                  <c:v>42856</c:v>
                </c:pt>
                <c:pt idx="38">
                  <c:v>42887</c:v>
                </c:pt>
                <c:pt idx="39">
                  <c:v>42917</c:v>
                </c:pt>
                <c:pt idx="40">
                  <c:v>42948</c:v>
                </c:pt>
                <c:pt idx="41">
                  <c:v>42979</c:v>
                </c:pt>
                <c:pt idx="42">
                  <c:v>43009</c:v>
                </c:pt>
                <c:pt idx="43">
                  <c:v>43040</c:v>
                </c:pt>
                <c:pt idx="44">
                  <c:v>43070</c:v>
                </c:pt>
                <c:pt idx="45">
                  <c:v>43101</c:v>
                </c:pt>
                <c:pt idx="46">
                  <c:v>43132</c:v>
                </c:pt>
                <c:pt idx="47">
                  <c:v>43160</c:v>
                </c:pt>
                <c:pt idx="48">
                  <c:v>43191</c:v>
                </c:pt>
                <c:pt idx="49">
                  <c:v>43221</c:v>
                </c:pt>
                <c:pt idx="50">
                  <c:v>43252</c:v>
                </c:pt>
                <c:pt idx="51">
                  <c:v>43282</c:v>
                </c:pt>
                <c:pt idx="52">
                  <c:v>43313</c:v>
                </c:pt>
                <c:pt idx="53">
                  <c:v>43344</c:v>
                </c:pt>
                <c:pt idx="54">
                  <c:v>43374</c:v>
                </c:pt>
                <c:pt idx="55">
                  <c:v>43405</c:v>
                </c:pt>
                <c:pt idx="56">
                  <c:v>43435</c:v>
                </c:pt>
                <c:pt idx="57">
                  <c:v>43466</c:v>
                </c:pt>
                <c:pt idx="58">
                  <c:v>43497</c:v>
                </c:pt>
                <c:pt idx="59">
                  <c:v>43525</c:v>
                </c:pt>
                <c:pt idx="60">
                  <c:v>43556</c:v>
                </c:pt>
                <c:pt idx="61">
                  <c:v>43586</c:v>
                </c:pt>
                <c:pt idx="62">
                  <c:v>43617</c:v>
                </c:pt>
                <c:pt idx="63">
                  <c:v>43647</c:v>
                </c:pt>
                <c:pt idx="64">
                  <c:v>43678</c:v>
                </c:pt>
                <c:pt idx="65">
                  <c:v>43709</c:v>
                </c:pt>
                <c:pt idx="66">
                  <c:v>43739</c:v>
                </c:pt>
                <c:pt idx="67">
                  <c:v>43770</c:v>
                </c:pt>
                <c:pt idx="68">
                  <c:v>43800</c:v>
                </c:pt>
                <c:pt idx="69">
                  <c:v>43831</c:v>
                </c:pt>
                <c:pt idx="70">
                  <c:v>43862</c:v>
                </c:pt>
                <c:pt idx="71">
                  <c:v>43891</c:v>
                </c:pt>
                <c:pt idx="72">
                  <c:v>43922</c:v>
                </c:pt>
                <c:pt idx="73">
                  <c:v>43952</c:v>
                </c:pt>
                <c:pt idx="74">
                  <c:v>43983</c:v>
                </c:pt>
              </c:numCache>
            </c:numRef>
          </c:cat>
          <c:val>
            <c:numRef>
              <c:f>' 41_potrošač'!$K$7:$K$81</c:f>
              <c:numCache>
                <c:formatCode>_-* #,##0\ _k_n_-;\-* #,##0\ _k_n_-;_-* "-"??\ _k_n_-;_-@_-</c:formatCode>
                <c:ptCount val="75"/>
                <c:pt idx="0">
                  <c:v>59345839</c:v>
                </c:pt>
                <c:pt idx="1">
                  <c:v>70912243</c:v>
                </c:pt>
                <c:pt idx="2">
                  <c:v>61540596</c:v>
                </c:pt>
                <c:pt idx="3">
                  <c:v>66542953</c:v>
                </c:pt>
                <c:pt idx="4">
                  <c:v>40237095</c:v>
                </c:pt>
                <c:pt idx="5">
                  <c:v>65874408</c:v>
                </c:pt>
                <c:pt idx="6">
                  <c:v>78686082</c:v>
                </c:pt>
                <c:pt idx="7">
                  <c:v>67467943</c:v>
                </c:pt>
                <c:pt idx="8">
                  <c:v>68196865</c:v>
                </c:pt>
                <c:pt idx="9">
                  <c:v>44814750</c:v>
                </c:pt>
                <c:pt idx="10">
                  <c:v>56961566</c:v>
                </c:pt>
                <c:pt idx="11">
                  <c:v>70449532</c:v>
                </c:pt>
                <c:pt idx="12">
                  <c:v>85885674</c:v>
                </c:pt>
                <c:pt idx="13">
                  <c:v>74757337</c:v>
                </c:pt>
                <c:pt idx="14">
                  <c:v>70915228</c:v>
                </c:pt>
                <c:pt idx="15">
                  <c:v>81244329</c:v>
                </c:pt>
                <c:pt idx="16">
                  <c:v>53220061</c:v>
                </c:pt>
                <c:pt idx="17">
                  <c:v>71128722</c:v>
                </c:pt>
                <c:pt idx="18">
                  <c:v>73290534</c:v>
                </c:pt>
                <c:pt idx="19">
                  <c:v>78709835</c:v>
                </c:pt>
                <c:pt idx="20">
                  <c:v>80506604</c:v>
                </c:pt>
                <c:pt idx="21">
                  <c:v>55912909</c:v>
                </c:pt>
                <c:pt idx="22">
                  <c:v>77620075</c:v>
                </c:pt>
                <c:pt idx="23">
                  <c:v>92576302</c:v>
                </c:pt>
                <c:pt idx="24">
                  <c:v>90144248</c:v>
                </c:pt>
                <c:pt idx="25">
                  <c:v>98754544</c:v>
                </c:pt>
                <c:pt idx="26">
                  <c:v>86499200</c:v>
                </c:pt>
                <c:pt idx="27">
                  <c:v>68191035</c:v>
                </c:pt>
                <c:pt idx="28">
                  <c:v>63430956</c:v>
                </c:pt>
                <c:pt idx="29">
                  <c:v>69777816</c:v>
                </c:pt>
                <c:pt idx="30">
                  <c:v>84487551</c:v>
                </c:pt>
                <c:pt idx="31">
                  <c:v>85631834</c:v>
                </c:pt>
                <c:pt idx="32">
                  <c:v>109288976</c:v>
                </c:pt>
                <c:pt idx="33">
                  <c:v>78090903</c:v>
                </c:pt>
                <c:pt idx="34">
                  <c:v>83967059</c:v>
                </c:pt>
                <c:pt idx="35">
                  <c:v>108494287</c:v>
                </c:pt>
                <c:pt idx="36">
                  <c:v>92122741</c:v>
                </c:pt>
                <c:pt idx="37">
                  <c:v>111371662</c:v>
                </c:pt>
                <c:pt idx="38">
                  <c:v>120103539</c:v>
                </c:pt>
                <c:pt idx="39">
                  <c:v>120338490</c:v>
                </c:pt>
                <c:pt idx="40">
                  <c:v>110549468</c:v>
                </c:pt>
                <c:pt idx="41">
                  <c:v>126690302</c:v>
                </c:pt>
                <c:pt idx="42">
                  <c:v>199251275</c:v>
                </c:pt>
                <c:pt idx="43">
                  <c:v>170891468</c:v>
                </c:pt>
                <c:pt idx="44">
                  <c:v>164255145</c:v>
                </c:pt>
                <c:pt idx="45">
                  <c:v>122925081</c:v>
                </c:pt>
                <c:pt idx="46">
                  <c:v>140201373</c:v>
                </c:pt>
                <c:pt idx="47">
                  <c:v>160359355</c:v>
                </c:pt>
                <c:pt idx="48">
                  <c:v>136575514</c:v>
                </c:pt>
                <c:pt idx="49">
                  <c:v>135467104</c:v>
                </c:pt>
                <c:pt idx="50">
                  <c:v>288136686</c:v>
                </c:pt>
                <c:pt idx="51">
                  <c:v>282319392</c:v>
                </c:pt>
                <c:pt idx="52">
                  <c:v>276947321</c:v>
                </c:pt>
                <c:pt idx="53">
                  <c:v>255106687</c:v>
                </c:pt>
                <c:pt idx="54">
                  <c:v>321361941</c:v>
                </c:pt>
                <c:pt idx="55">
                  <c:v>367706988</c:v>
                </c:pt>
                <c:pt idx="56">
                  <c:v>346348370</c:v>
                </c:pt>
                <c:pt idx="57">
                  <c:v>287686163</c:v>
                </c:pt>
                <c:pt idx="58">
                  <c:v>251146669</c:v>
                </c:pt>
                <c:pt idx="59">
                  <c:v>132544654</c:v>
                </c:pt>
                <c:pt idx="60">
                  <c:v>136742426</c:v>
                </c:pt>
                <c:pt idx="61">
                  <c:v>134352967</c:v>
                </c:pt>
                <c:pt idx="62">
                  <c:v>117981926</c:v>
                </c:pt>
                <c:pt idx="63">
                  <c:v>134232338</c:v>
                </c:pt>
                <c:pt idx="64">
                  <c:v>91654367</c:v>
                </c:pt>
                <c:pt idx="65">
                  <c:v>105232238</c:v>
                </c:pt>
                <c:pt idx="66">
                  <c:v>134232338</c:v>
                </c:pt>
                <c:pt idx="67">
                  <c:v>91654367</c:v>
                </c:pt>
                <c:pt idx="68">
                  <c:v>105232238</c:v>
                </c:pt>
                <c:pt idx="69">
                  <c:v>134232338</c:v>
                </c:pt>
                <c:pt idx="70">
                  <c:v>91654367</c:v>
                </c:pt>
                <c:pt idx="71">
                  <c:v>105232238</c:v>
                </c:pt>
                <c:pt idx="72">
                  <c:v>59012883</c:v>
                </c:pt>
                <c:pt idx="73">
                  <c:v>100442129</c:v>
                </c:pt>
                <c:pt idx="74">
                  <c:v>156767672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62-664B-B25D-1849CB409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9978752"/>
        <c:axId val="69988736"/>
      </c:barChart>
      <c:dateAx>
        <c:axId val="69978752"/>
        <c:scaling>
          <c:orientation val="minMax"/>
        </c:scaling>
        <c:delete val="0"/>
        <c:axPos val="b"/>
        <c:numFmt formatCode="[$-41A]mmm\-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9988736"/>
        <c:crosses val="autoZero"/>
        <c:auto val="1"/>
        <c:lblOffset val="100"/>
        <c:baseTimeUnit val="months"/>
      </c:dateAx>
      <c:valAx>
        <c:axId val="69988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9978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335EEC-0AC6-CA4A-9DE0-E0A35B5569DA}" type="doc">
      <dgm:prSet loTypeId="urn:microsoft.com/office/officeart/2008/layout/AlternatingHexagon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AABDB6-E476-AB42-A5A7-944FD678FB3F}">
      <dgm:prSet phldrT="[Text]"/>
      <dgm:spPr/>
      <dgm:t>
        <a:bodyPr/>
        <a:lstStyle/>
        <a:p>
          <a:r>
            <a:rPr lang="en-US" dirty="0"/>
            <a:t>217,8 </a:t>
          </a:r>
          <a:r>
            <a:rPr lang="en-US" dirty="0" err="1"/>
            <a:t>milijarda</a:t>
          </a:r>
          <a:r>
            <a:rPr lang="en-US" dirty="0"/>
            <a:t> </a:t>
          </a:r>
          <a:r>
            <a:rPr lang="en-US" dirty="0" err="1"/>
            <a:t>kuna</a:t>
          </a:r>
          <a:r>
            <a:rPr lang="en-US" dirty="0"/>
            <a:t> </a:t>
          </a:r>
          <a:r>
            <a:rPr lang="en-US" dirty="0" err="1"/>
            <a:t>krajem</a:t>
          </a:r>
          <a:r>
            <a:rPr lang="en-US" dirty="0"/>
            <a:t> </a:t>
          </a:r>
          <a:r>
            <a:rPr lang="en-US" dirty="0" err="1"/>
            <a:t>srpnja</a:t>
          </a:r>
          <a:r>
            <a:rPr lang="en-US" dirty="0"/>
            <a:t> 2020.</a:t>
          </a:r>
        </a:p>
      </dgm:t>
    </dgm:pt>
    <dgm:pt modelId="{9028B0D4-8767-DD4B-9CE5-76EEFDC43CE9}" type="parTrans" cxnId="{533B7047-EE72-3D43-99BC-FB4A9841C2B2}">
      <dgm:prSet/>
      <dgm:spPr/>
      <dgm:t>
        <a:bodyPr/>
        <a:lstStyle/>
        <a:p>
          <a:endParaRPr lang="en-US"/>
        </a:p>
      </dgm:t>
    </dgm:pt>
    <dgm:pt modelId="{55C241FC-98F1-8640-B304-6E5FFBE095D6}" type="sibTrans" cxnId="{533B7047-EE72-3D43-99BC-FB4A9841C2B2}">
      <dgm:prSet/>
      <dgm:spPr/>
      <dgm:t>
        <a:bodyPr/>
        <a:lstStyle/>
        <a:p>
          <a:r>
            <a:rPr lang="en-US" dirty="0"/>
            <a:t>211,7 </a:t>
          </a:r>
          <a:r>
            <a:rPr lang="en-US" dirty="0" err="1"/>
            <a:t>milijarda</a:t>
          </a:r>
          <a:r>
            <a:rPr lang="en-US" dirty="0"/>
            <a:t> </a:t>
          </a:r>
          <a:r>
            <a:rPr lang="en-US" dirty="0" err="1"/>
            <a:t>kuna</a:t>
          </a:r>
          <a:r>
            <a:rPr lang="en-US" dirty="0"/>
            <a:t> </a:t>
          </a:r>
          <a:r>
            <a:rPr lang="en-US" dirty="0" err="1"/>
            <a:t>krajem</a:t>
          </a:r>
          <a:r>
            <a:rPr lang="en-US" dirty="0"/>
            <a:t> 2019.</a:t>
          </a:r>
        </a:p>
      </dgm:t>
    </dgm:pt>
    <dgm:pt modelId="{BD455C75-70F3-7C4C-B3A1-1CA561AC50F5}" type="pres">
      <dgm:prSet presAssocID="{D5335EEC-0AC6-CA4A-9DE0-E0A35B5569DA}" presName="Name0" presStyleCnt="0">
        <dgm:presLayoutVars>
          <dgm:chMax/>
          <dgm:chPref/>
          <dgm:dir/>
          <dgm:animLvl val="lvl"/>
        </dgm:presLayoutVars>
      </dgm:prSet>
      <dgm:spPr/>
    </dgm:pt>
    <dgm:pt modelId="{C0A4CA47-7F74-D045-AECE-A52169B0980D}" type="pres">
      <dgm:prSet presAssocID="{6FAABDB6-E476-AB42-A5A7-944FD678FB3F}" presName="composite" presStyleCnt="0"/>
      <dgm:spPr/>
    </dgm:pt>
    <dgm:pt modelId="{7DE37EF9-36E9-8345-9C80-0E6D39D77EE4}" type="pres">
      <dgm:prSet presAssocID="{6FAABDB6-E476-AB42-A5A7-944FD678FB3F}" presName="Parent1" presStyleLbl="node1" presStyleIdx="0" presStyleCnt="2" custScaleX="136915" custScaleY="111401">
        <dgm:presLayoutVars>
          <dgm:chMax val="1"/>
          <dgm:chPref val="1"/>
          <dgm:bulletEnabled val="1"/>
        </dgm:presLayoutVars>
      </dgm:prSet>
      <dgm:spPr/>
    </dgm:pt>
    <dgm:pt modelId="{A5620997-EF79-1640-83B7-710505603ADB}" type="pres">
      <dgm:prSet presAssocID="{6FAABDB6-E476-AB42-A5A7-944FD678FB3F}" presName="Childtext1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8BDC31C4-921B-E941-A4A5-AEE8660542A8}" type="pres">
      <dgm:prSet presAssocID="{6FAABDB6-E476-AB42-A5A7-944FD678FB3F}" presName="BalanceSpacing" presStyleCnt="0"/>
      <dgm:spPr/>
    </dgm:pt>
    <dgm:pt modelId="{99E0C8FD-F8BC-8444-BA9E-98F24CCFBBC0}" type="pres">
      <dgm:prSet presAssocID="{6FAABDB6-E476-AB42-A5A7-944FD678FB3F}" presName="BalanceSpacing1" presStyleCnt="0"/>
      <dgm:spPr/>
    </dgm:pt>
    <dgm:pt modelId="{319BE612-494C-A748-B846-102AC83190B4}" type="pres">
      <dgm:prSet presAssocID="{55C241FC-98F1-8640-B304-6E5FFBE095D6}" presName="Accent1Text" presStyleLbl="node1" presStyleIdx="1" presStyleCnt="2"/>
      <dgm:spPr/>
    </dgm:pt>
  </dgm:ptLst>
  <dgm:cxnLst>
    <dgm:cxn modelId="{533B7047-EE72-3D43-99BC-FB4A9841C2B2}" srcId="{D5335EEC-0AC6-CA4A-9DE0-E0A35B5569DA}" destId="{6FAABDB6-E476-AB42-A5A7-944FD678FB3F}" srcOrd="0" destOrd="0" parTransId="{9028B0D4-8767-DD4B-9CE5-76EEFDC43CE9}" sibTransId="{55C241FC-98F1-8640-B304-6E5FFBE095D6}"/>
    <dgm:cxn modelId="{B2616368-0983-1640-9069-7D9204D90ED5}" type="presOf" srcId="{55C241FC-98F1-8640-B304-6E5FFBE095D6}" destId="{319BE612-494C-A748-B846-102AC83190B4}" srcOrd="0" destOrd="0" presId="urn:microsoft.com/office/officeart/2008/layout/AlternatingHexagons"/>
    <dgm:cxn modelId="{FCFB5F6C-4519-EE42-B571-EB4B6B76EC18}" type="presOf" srcId="{D5335EEC-0AC6-CA4A-9DE0-E0A35B5569DA}" destId="{BD455C75-70F3-7C4C-B3A1-1CA561AC50F5}" srcOrd="0" destOrd="0" presId="urn:microsoft.com/office/officeart/2008/layout/AlternatingHexagons"/>
    <dgm:cxn modelId="{01D772B0-AF11-944C-AECD-921746CBFC5D}" type="presOf" srcId="{6FAABDB6-E476-AB42-A5A7-944FD678FB3F}" destId="{7DE37EF9-36E9-8345-9C80-0E6D39D77EE4}" srcOrd="0" destOrd="0" presId="urn:microsoft.com/office/officeart/2008/layout/AlternatingHexagons"/>
    <dgm:cxn modelId="{E7C80D2D-6CFC-D344-80E8-DE54E219E306}" type="presParOf" srcId="{BD455C75-70F3-7C4C-B3A1-1CA561AC50F5}" destId="{C0A4CA47-7F74-D045-AECE-A52169B0980D}" srcOrd="0" destOrd="0" presId="urn:microsoft.com/office/officeart/2008/layout/AlternatingHexagons"/>
    <dgm:cxn modelId="{61F2085D-2A32-4A47-8CEB-F2FEC521D352}" type="presParOf" srcId="{C0A4CA47-7F74-D045-AECE-A52169B0980D}" destId="{7DE37EF9-36E9-8345-9C80-0E6D39D77EE4}" srcOrd="0" destOrd="0" presId="urn:microsoft.com/office/officeart/2008/layout/AlternatingHexagons"/>
    <dgm:cxn modelId="{1A86CA11-3B6B-F141-B204-EE1CFDB0DF21}" type="presParOf" srcId="{C0A4CA47-7F74-D045-AECE-A52169B0980D}" destId="{A5620997-EF79-1640-83B7-710505603ADB}" srcOrd="1" destOrd="0" presId="urn:microsoft.com/office/officeart/2008/layout/AlternatingHexagons"/>
    <dgm:cxn modelId="{56B1CC03-3DF5-F041-980A-8732E73144BA}" type="presParOf" srcId="{C0A4CA47-7F74-D045-AECE-A52169B0980D}" destId="{8BDC31C4-921B-E941-A4A5-AEE8660542A8}" srcOrd="2" destOrd="0" presId="urn:microsoft.com/office/officeart/2008/layout/AlternatingHexagons"/>
    <dgm:cxn modelId="{DA603D5C-EB6A-7D45-8BB8-E1D5A3C4B018}" type="presParOf" srcId="{C0A4CA47-7F74-D045-AECE-A52169B0980D}" destId="{99E0C8FD-F8BC-8444-BA9E-98F24CCFBBC0}" srcOrd="3" destOrd="0" presId="urn:microsoft.com/office/officeart/2008/layout/AlternatingHexagons"/>
    <dgm:cxn modelId="{C7E915CF-81B4-E549-A59F-60607FEA8463}" type="presParOf" srcId="{C0A4CA47-7F74-D045-AECE-A52169B0980D}" destId="{319BE612-494C-A748-B846-102AC83190B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E37EF9-36E9-8345-9C80-0E6D39D77EE4}">
      <dsp:nvSpPr>
        <dsp:cNvPr id="0" name=""/>
        <dsp:cNvSpPr/>
      </dsp:nvSpPr>
      <dsp:spPr>
        <a:xfrm rot="5400000">
          <a:off x="2902200" y="1019505"/>
          <a:ext cx="2205984" cy="235875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217,8 </a:t>
          </a:r>
          <a:r>
            <a:rPr lang="en-US" sz="2000" kern="1200" dirty="0" err="1"/>
            <a:t>milijarda</a:t>
          </a:r>
          <a:r>
            <a:rPr lang="en-US" sz="2000" kern="1200" dirty="0"/>
            <a:t> </a:t>
          </a:r>
          <a:r>
            <a:rPr lang="en-US" sz="2000" kern="1200" dirty="0" err="1"/>
            <a:t>kuna</a:t>
          </a:r>
          <a:r>
            <a:rPr lang="en-US" sz="2000" kern="1200" dirty="0"/>
            <a:t> </a:t>
          </a:r>
          <a:r>
            <a:rPr lang="en-US" sz="2000" kern="1200" dirty="0" err="1"/>
            <a:t>krajem</a:t>
          </a:r>
          <a:r>
            <a:rPr lang="en-US" sz="2000" kern="1200" dirty="0"/>
            <a:t> </a:t>
          </a:r>
          <a:r>
            <a:rPr lang="en-US" sz="2000" kern="1200" dirty="0" err="1"/>
            <a:t>srpnja</a:t>
          </a:r>
          <a:r>
            <a:rPr lang="en-US" sz="2000" kern="1200" dirty="0"/>
            <a:t> 2020.</a:t>
          </a:r>
        </a:p>
      </dsp:txBody>
      <dsp:txXfrm rot="-5400000">
        <a:off x="3218939" y="1463557"/>
        <a:ext cx="1572506" cy="1470656"/>
      </dsp:txXfrm>
    </dsp:sp>
    <dsp:sp modelId="{A5620997-EF79-1640-83B7-710505603ADB}">
      <dsp:nvSpPr>
        <dsp:cNvPr id="0" name=""/>
        <dsp:cNvSpPr/>
      </dsp:nvSpPr>
      <dsp:spPr>
        <a:xfrm>
          <a:off x="4918866" y="1604819"/>
          <a:ext cx="2209925" cy="1188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BE612-494C-A748-B846-102AC83190B4}">
      <dsp:nvSpPr>
        <dsp:cNvPr id="0" name=""/>
        <dsp:cNvSpPr/>
      </dsp:nvSpPr>
      <dsp:spPr>
        <a:xfrm rot="5400000">
          <a:off x="1154468" y="1337489"/>
          <a:ext cx="1980220" cy="17227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211,7 </a:t>
          </a:r>
          <a:r>
            <a:rPr lang="en-US" sz="2000" kern="1200" dirty="0" err="1"/>
            <a:t>milijarda</a:t>
          </a:r>
          <a:r>
            <a:rPr lang="en-US" sz="2000" kern="1200" dirty="0"/>
            <a:t> </a:t>
          </a:r>
          <a:r>
            <a:rPr lang="en-US" sz="2000" kern="1200" dirty="0" err="1"/>
            <a:t>kuna</a:t>
          </a:r>
          <a:r>
            <a:rPr lang="en-US" sz="2000" kern="1200" dirty="0"/>
            <a:t> </a:t>
          </a:r>
          <a:r>
            <a:rPr lang="en-US" sz="2000" kern="1200" dirty="0" err="1"/>
            <a:t>krajem</a:t>
          </a:r>
          <a:r>
            <a:rPr lang="en-US" sz="2000" kern="1200" dirty="0"/>
            <a:t> 2019.</a:t>
          </a:r>
        </a:p>
      </dsp:txBody>
      <dsp:txXfrm rot="-5400000">
        <a:off x="1551650" y="1517359"/>
        <a:ext cx="1185855" cy="13630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AD0D1-DEDF-4F9A-98EE-B5A0EC85646D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59861-C7E9-4FEA-9408-DA93627F0C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1036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046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531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3103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 sz="3200"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 sz="2800"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2400"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7781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9477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54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>
            <a:lvl1pPr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1218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ternate Title and Content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211144" cy="857250"/>
          </a:xfrm>
        </p:spPr>
        <p:txBody>
          <a:bodyPr lIns="0"/>
          <a:lstStyle>
            <a:lvl1pPr algn="l"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920" y="339502"/>
            <a:ext cx="751256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36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ternate Title and 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19256" cy="857250"/>
          </a:xfrm>
        </p:spPr>
        <p:txBody>
          <a:bodyPr lIns="0"/>
          <a:lstStyle>
            <a:lvl1pPr algn="l"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91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6664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182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7784" y="1689348"/>
            <a:ext cx="6048672" cy="1102519"/>
          </a:xfrm>
        </p:spPr>
        <p:txBody>
          <a:bodyPr/>
          <a:lstStyle>
            <a:lvl1pPr algn="l"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784" y="3057500"/>
            <a:ext cx="6048672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17440" y="4767263"/>
            <a:ext cx="1306488" cy="273844"/>
          </a:xfrm>
        </p:spPr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27984" y="4767263"/>
            <a:ext cx="2895600" cy="273844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360" y="4767263"/>
            <a:ext cx="1197496" cy="273844"/>
          </a:xfrm>
        </p:spPr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273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53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914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932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211144" cy="857250"/>
          </a:xfrm>
        </p:spPr>
        <p:txBody>
          <a:bodyPr lIns="0"/>
          <a:lstStyle>
            <a:lvl1pPr algn="l"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920" y="339502"/>
            <a:ext cx="751256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79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19256" cy="857250"/>
          </a:xfrm>
        </p:spPr>
        <p:txBody>
          <a:bodyPr lIns="0"/>
          <a:lstStyle>
            <a:lvl1pPr algn="l"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707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354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31590"/>
            <a:ext cx="4038600" cy="2545556"/>
          </a:xfrm>
        </p:spPr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 sz="2400"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 sz="2400"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800"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31590"/>
            <a:ext cx="4038600" cy="2545556"/>
          </a:xfrm>
        </p:spPr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 sz="2400"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 sz="2400"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800"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1444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>
                <a:solidFill>
                  <a:srgbClr val="8576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8576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600"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8576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342900" indent="-34290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1pPr>
            <a:lvl2pPr marL="742950" indent="-285750">
              <a:buClr>
                <a:srgbClr val="85764D"/>
              </a:buClr>
              <a:buFont typeface="Wingdings" panose="05000000000000000000" pitchFamily="2" charset="2"/>
              <a:buChar char="§"/>
              <a:defRPr sz="2000"/>
            </a:lvl2pPr>
            <a:lvl3pPr marL="11430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600"/>
            </a:lvl4pPr>
            <a:lvl5pPr marL="2057400" indent="-228600">
              <a:buClr>
                <a:srgbClr val="85764D"/>
              </a:buClr>
              <a:buFont typeface="Wingdings" panose="05000000000000000000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C74D-C308-4A23-A229-B5210813798C}" type="datetimeFigureOut">
              <a:rPr lang="hr-HR" smtClean="0"/>
              <a:t>30.10.2020.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61CF2-B59C-48EA-AF0E-1D39CBDC5CE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534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03648" y="4767263"/>
            <a:ext cx="130648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51F2C74D-C308-4A23-A229-B5210813798C}" type="datetimeFigureOut">
              <a:rPr lang="hr-HR" smtClean="0"/>
              <a:pPr/>
              <a:t>30.10.2020.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43808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40152" y="4767263"/>
            <a:ext cx="119749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1A61CF2-B59C-48EA-AF0E-1D39CBDC5CE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234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61" r:id="rId3"/>
    <p:sldLayoutId id="2147483662" r:id="rId4"/>
    <p:sldLayoutId id="2147483672" r:id="rId5"/>
    <p:sldLayoutId id="2147483673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8576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7784" y="1689348"/>
            <a:ext cx="6336704" cy="1102519"/>
          </a:xfrm>
        </p:spPr>
        <p:txBody>
          <a:bodyPr>
            <a:normAutofit/>
          </a:bodyPr>
          <a:lstStyle/>
          <a:p>
            <a:r>
              <a:rPr lang="hr-HR" dirty="0"/>
              <a:t>Dan štednje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2769950"/>
            <a:ext cx="6048672" cy="1314450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>
                <a:solidFill>
                  <a:schemeClr val="accent1"/>
                </a:solidFill>
              </a:rPr>
              <a:t>Hrvatska </a:t>
            </a:r>
            <a:r>
              <a:rPr lang="en-US" sz="2400" dirty="0" err="1">
                <a:solidFill>
                  <a:schemeClr val="accent1"/>
                </a:solidFill>
              </a:rPr>
              <a:t>udruga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banaka</a:t>
            </a:r>
            <a:r>
              <a:rPr lang="en-US" sz="2400" dirty="0">
                <a:solidFill>
                  <a:schemeClr val="accent1"/>
                </a:solidFill>
              </a:rPr>
              <a:t> 2020.</a:t>
            </a:r>
          </a:p>
        </p:txBody>
      </p:sp>
    </p:spTree>
    <p:extLst>
      <p:ext uri="{BB962C8B-B14F-4D97-AF65-F5344CB8AC3E}">
        <p14:creationId xmlns:p14="http://schemas.microsoft.com/office/powerpoint/2010/main" val="141101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Banke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6094"/>
            <a:ext cx="8235280" cy="3531880"/>
          </a:xfrm>
        </p:spPr>
        <p:txBody>
          <a:bodyPr>
            <a:noAutofit/>
          </a:bodyPr>
          <a:lstStyle/>
          <a:p>
            <a:r>
              <a:rPr lang="hr-HR" sz="1600" dirty="0">
                <a:solidFill>
                  <a:schemeClr val="accent1"/>
                </a:solidFill>
              </a:rPr>
              <a:t>čuvaju štednju;</a:t>
            </a:r>
          </a:p>
          <a:p>
            <a:endParaRPr lang="hr-HR" sz="1600" dirty="0">
              <a:solidFill>
                <a:schemeClr val="accent1"/>
              </a:solidFill>
            </a:endParaRPr>
          </a:p>
          <a:p>
            <a:r>
              <a:rPr lang="hr-HR" sz="1600" dirty="0">
                <a:solidFill>
                  <a:schemeClr val="accent1"/>
                </a:solidFill>
              </a:rPr>
              <a:t>u vremenima povijesno najnižih kamatnih stopa omogućavaju prinos svima koji su spremni oročavati na dulje vrijeme;</a:t>
            </a:r>
          </a:p>
          <a:p>
            <a:endParaRPr lang="hr-HR" sz="1600" dirty="0">
              <a:solidFill>
                <a:schemeClr val="accent1"/>
              </a:solidFill>
            </a:endParaRPr>
          </a:p>
          <a:p>
            <a:r>
              <a:rPr lang="hr-HR" sz="1600" dirty="0">
                <a:solidFill>
                  <a:schemeClr val="accent1"/>
                </a:solidFill>
              </a:rPr>
              <a:t>prinosi na štednju su smanjeni, ali sigurnost i kvaliteta pratećih usluga nisu;</a:t>
            </a:r>
          </a:p>
          <a:p>
            <a:endParaRPr lang="hr-HR" sz="1600" dirty="0">
              <a:solidFill>
                <a:schemeClr val="accent1"/>
              </a:solidFill>
            </a:endParaRPr>
          </a:p>
          <a:p>
            <a:r>
              <a:rPr lang="hr-HR" sz="1600" dirty="0">
                <a:solidFill>
                  <a:schemeClr val="accent1"/>
                </a:solidFill>
              </a:rPr>
              <a:t>štednja i dalje raste: </a:t>
            </a:r>
            <a:r>
              <a:rPr lang="hr-HR" sz="1600" dirty="0" err="1">
                <a:solidFill>
                  <a:schemeClr val="accent1"/>
                </a:solidFill>
              </a:rPr>
              <a:t>koronakriza</a:t>
            </a:r>
            <a:r>
              <a:rPr lang="hr-HR" sz="1600" dirty="0">
                <a:solidFill>
                  <a:schemeClr val="accent1"/>
                </a:solidFill>
              </a:rPr>
              <a:t> je potvrdila stabilnost banaka i povjerenje građana;</a:t>
            </a:r>
          </a:p>
          <a:p>
            <a:endParaRPr lang="hr-HR" sz="1600" dirty="0">
              <a:solidFill>
                <a:schemeClr val="accent1"/>
              </a:solidFill>
            </a:endParaRPr>
          </a:p>
          <a:p>
            <a:r>
              <a:rPr lang="hr-HR" sz="1600" dirty="0">
                <a:solidFill>
                  <a:schemeClr val="accent1"/>
                </a:solidFill>
              </a:rPr>
              <a:t>bankomatska mreža u Hrvatskoj najrasprostranjenija je u srednjoj i istočnoj Europi zahvaljujući bankama koje osiguravaju kontinuitet i kvalitetu pratećih usluga.</a:t>
            </a:r>
          </a:p>
        </p:txBody>
      </p:sp>
    </p:spTree>
    <p:extLst>
      <p:ext uri="{BB962C8B-B14F-4D97-AF65-F5344CB8AC3E}">
        <p14:creationId xmlns:p14="http://schemas.microsoft.com/office/powerpoint/2010/main" val="1926654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29B2C-1D36-624C-A9DB-4BBE2F7E2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Depoziti</a:t>
            </a:r>
            <a:r>
              <a:rPr lang="en-GB" dirty="0"/>
              <a:t> </a:t>
            </a:r>
            <a:r>
              <a:rPr lang="en-GB" dirty="0" err="1"/>
              <a:t>građana</a:t>
            </a:r>
            <a:endParaRPr lang="en-GB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6F04AE6-BE7D-6643-AA85-897B1F5055DA}"/>
              </a:ext>
            </a:extLst>
          </p:cNvPr>
          <p:cNvGraphicFramePr/>
          <p:nvPr/>
        </p:nvGraphicFramePr>
        <p:xfrm>
          <a:off x="-252536" y="411510"/>
          <a:ext cx="7128792" cy="4397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CB8740F-0F9B-9E45-A618-8707811B1298}"/>
              </a:ext>
            </a:extLst>
          </p:cNvPr>
          <p:cNvSpPr txBox="1"/>
          <p:nvPr/>
        </p:nvSpPr>
        <p:spPr>
          <a:xfrm>
            <a:off x="5652120" y="1268760"/>
            <a:ext cx="31066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>
                <a:solidFill>
                  <a:schemeClr val="accent1"/>
                </a:solidFill>
              </a:rPr>
              <a:t>Usprkos </a:t>
            </a:r>
            <a:r>
              <a:rPr lang="hr-HR" sz="1600" dirty="0" err="1">
                <a:solidFill>
                  <a:schemeClr val="accent1"/>
                </a:solidFill>
              </a:rPr>
              <a:t>koronakrizi</a:t>
            </a:r>
            <a:r>
              <a:rPr lang="hr-HR" sz="1600" dirty="0">
                <a:solidFill>
                  <a:schemeClr val="accent1"/>
                </a:solidFill>
              </a:rPr>
              <a:t>, sredstva građana kod banaka nastavila su rasti po stopi od oko 4% na godinu jer je riječ o najsigurnijem načinu čuvanja osobne financijske imovine.</a:t>
            </a:r>
          </a:p>
          <a:p>
            <a:endParaRPr lang="hr-HR" sz="1600" dirty="0">
              <a:solidFill>
                <a:schemeClr val="accent1"/>
              </a:solidFill>
            </a:endParaRPr>
          </a:p>
          <a:p>
            <a:r>
              <a:rPr lang="hr-HR" sz="1600" dirty="0">
                <a:solidFill>
                  <a:schemeClr val="accent1"/>
                </a:solidFill>
              </a:rPr>
              <a:t>Iznos predstavlja 62% očekivanog BDP-a 2020.</a:t>
            </a:r>
          </a:p>
          <a:p>
            <a:endParaRPr lang="hr-HR" sz="1600" dirty="0">
              <a:solidFill>
                <a:schemeClr val="accent1"/>
              </a:solidFill>
            </a:endParaRPr>
          </a:p>
          <a:p>
            <a:r>
              <a:rPr lang="hr-HR" sz="1600" dirty="0">
                <a:solidFill>
                  <a:schemeClr val="accent1"/>
                </a:solidFill>
              </a:rPr>
              <a:t>Oko 85% ukupnoga iznosa depozita građana osigurano je do 100 tisuća € kod DAB-a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66911-B17D-414D-B576-D886695074A1}"/>
              </a:ext>
            </a:extLst>
          </p:cNvPr>
          <p:cNvSpPr txBox="1"/>
          <p:nvPr/>
        </p:nvSpPr>
        <p:spPr>
          <a:xfrm>
            <a:off x="1331640" y="4809281"/>
            <a:ext cx="864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Izvor</a:t>
            </a:r>
            <a:r>
              <a:rPr lang="en-GB" sz="1000" i="1" dirty="0"/>
              <a:t>: HNB</a:t>
            </a:r>
          </a:p>
        </p:txBody>
      </p:sp>
    </p:spTree>
    <p:extLst>
      <p:ext uri="{BB962C8B-B14F-4D97-AF65-F5344CB8AC3E}">
        <p14:creationId xmlns:p14="http://schemas.microsoft.com/office/powerpoint/2010/main" val="3588194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51E5E-DEE8-964B-8BAB-D4ACB2CBB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err="1"/>
              <a:t>Struktura</a:t>
            </a:r>
            <a:r>
              <a:rPr lang="en-GB" sz="3200" dirty="0"/>
              <a:t> </a:t>
            </a:r>
            <a:r>
              <a:rPr lang="en-GB" sz="3200" dirty="0" err="1"/>
              <a:t>sredstava</a:t>
            </a:r>
            <a:r>
              <a:rPr lang="en-GB" sz="3200" dirty="0"/>
              <a:t> </a:t>
            </a:r>
            <a:r>
              <a:rPr lang="en-GB" sz="3200" dirty="0" err="1"/>
              <a:t>građana</a:t>
            </a:r>
            <a:r>
              <a:rPr lang="en-GB" sz="3200" dirty="0"/>
              <a:t> </a:t>
            </a:r>
            <a:r>
              <a:rPr lang="en-GB" sz="3200" dirty="0" err="1"/>
              <a:t>kod</a:t>
            </a:r>
            <a:r>
              <a:rPr lang="en-GB" sz="3200" dirty="0"/>
              <a:t> </a:t>
            </a:r>
            <a:r>
              <a:rPr lang="en-GB" sz="3200" dirty="0" err="1"/>
              <a:t>banaka</a:t>
            </a:r>
            <a:br>
              <a:rPr lang="en-GB" sz="3200" dirty="0"/>
            </a:br>
            <a:r>
              <a:rPr lang="en-GB" sz="1800" dirty="0"/>
              <a:t>u </a:t>
            </a:r>
            <a:r>
              <a:rPr lang="en-GB" sz="1800" dirty="0" err="1"/>
              <a:t>milijunima</a:t>
            </a:r>
            <a:r>
              <a:rPr lang="en-GB" sz="1800" dirty="0"/>
              <a:t> </a:t>
            </a:r>
            <a:r>
              <a:rPr lang="en-GB" sz="1800" dirty="0" err="1"/>
              <a:t>kuna</a:t>
            </a:r>
            <a:r>
              <a:rPr lang="en-GB" sz="1800" dirty="0"/>
              <a:t>, </a:t>
            </a:r>
            <a:r>
              <a:rPr lang="en-GB" sz="1800" dirty="0" err="1"/>
              <a:t>potkraj</a:t>
            </a:r>
            <a:r>
              <a:rPr lang="en-GB" sz="1800" dirty="0"/>
              <a:t> </a:t>
            </a:r>
            <a:r>
              <a:rPr lang="en-GB" sz="1800" dirty="0" err="1"/>
              <a:t>srpnja</a:t>
            </a:r>
            <a:r>
              <a:rPr lang="en-GB" sz="1800" dirty="0"/>
              <a:t> 2020.</a:t>
            </a:r>
            <a:endParaRPr lang="en-GB" sz="32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4EC836A-FD27-D44C-8332-83BF4A8AFF04}"/>
              </a:ext>
            </a:extLst>
          </p:cNvPr>
          <p:cNvGraphicFramePr>
            <a:graphicFrameLocks/>
          </p:cNvGraphicFramePr>
          <p:nvPr/>
        </p:nvGraphicFramePr>
        <p:xfrm>
          <a:off x="1187624" y="1135990"/>
          <a:ext cx="6672890" cy="4007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CFBA9A1-699B-9E41-921F-00A2A35E19B0}"/>
              </a:ext>
            </a:extLst>
          </p:cNvPr>
          <p:cNvSpPr txBox="1"/>
          <p:nvPr/>
        </p:nvSpPr>
        <p:spPr>
          <a:xfrm>
            <a:off x="1331640" y="4809281"/>
            <a:ext cx="864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Izvor</a:t>
            </a:r>
            <a:r>
              <a:rPr lang="en-GB" sz="1000" i="1" dirty="0"/>
              <a:t>: HNB</a:t>
            </a:r>
          </a:p>
        </p:txBody>
      </p:sp>
    </p:spTree>
    <p:extLst>
      <p:ext uri="{BB962C8B-B14F-4D97-AF65-F5344CB8AC3E}">
        <p14:creationId xmlns:p14="http://schemas.microsoft.com/office/powerpoint/2010/main" val="348475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73FDE-8832-AE4F-A58B-5DD948CF4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Udjel</a:t>
            </a:r>
            <a:r>
              <a:rPr lang="en-GB" dirty="0"/>
              <a:t> </a:t>
            </a:r>
            <a:r>
              <a:rPr lang="en-GB" dirty="0" err="1"/>
              <a:t>deviznih</a:t>
            </a:r>
            <a:r>
              <a:rPr lang="en-GB" dirty="0"/>
              <a:t> </a:t>
            </a:r>
            <a:r>
              <a:rPr lang="en-GB" dirty="0" err="1"/>
              <a:t>depozita</a:t>
            </a:r>
            <a:endParaRPr lang="en-GB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5CCDF14-D702-214D-9280-8FF8059A4BD5}"/>
              </a:ext>
            </a:extLst>
          </p:cNvPr>
          <p:cNvGraphicFramePr>
            <a:graphicFrameLocks/>
          </p:cNvGraphicFramePr>
          <p:nvPr/>
        </p:nvGraphicFramePr>
        <p:xfrm>
          <a:off x="971600" y="1419622"/>
          <a:ext cx="4896544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B3ECD05-36BD-374E-8C27-78110DDB0AFD}"/>
              </a:ext>
            </a:extLst>
          </p:cNvPr>
          <p:cNvSpPr txBox="1"/>
          <p:nvPr/>
        </p:nvSpPr>
        <p:spPr>
          <a:xfrm>
            <a:off x="6084168" y="2067694"/>
            <a:ext cx="28906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accent1"/>
                </a:solidFill>
              </a:rPr>
              <a:t>Devizni depoziti su i dalje najvažniji oblik držanja sredstava građana kod banaka iako se njihov udjel blago smanjuje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DFE5CF-DB9C-014A-86B6-9E752AD4C222}"/>
              </a:ext>
            </a:extLst>
          </p:cNvPr>
          <p:cNvSpPr txBox="1"/>
          <p:nvPr/>
        </p:nvSpPr>
        <p:spPr>
          <a:xfrm>
            <a:off x="1331640" y="4809281"/>
            <a:ext cx="864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Izvor</a:t>
            </a:r>
            <a:r>
              <a:rPr lang="en-GB" sz="1000" i="1" dirty="0"/>
              <a:t>: HNB</a:t>
            </a:r>
          </a:p>
        </p:txBody>
      </p:sp>
    </p:spTree>
    <p:extLst>
      <p:ext uri="{BB962C8B-B14F-4D97-AF65-F5344CB8AC3E}">
        <p14:creationId xmlns:p14="http://schemas.microsoft.com/office/powerpoint/2010/main" val="3375667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E0FE-9C77-6B49-9C8B-4A8DFABA1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Tehnološki </a:t>
            </a:r>
            <a:r>
              <a:rPr lang="en-GB" dirty="0" err="1"/>
              <a:t>razvoj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908DE-0066-2F45-A599-1B8B32184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400" dirty="0">
              <a:solidFill>
                <a:schemeClr val="accent1"/>
              </a:solidFill>
            </a:endParaRPr>
          </a:p>
          <a:p>
            <a:r>
              <a:rPr lang="hr-HR" sz="2400" dirty="0">
                <a:solidFill>
                  <a:schemeClr val="accent1"/>
                </a:solidFill>
              </a:rPr>
              <a:t>U Hrvatskoj je instalirano 6,257 bankomata (156 uređaja na 100 tis. stanovnika) i više od 112 tisuća EFT POS uređaja</a:t>
            </a:r>
          </a:p>
          <a:p>
            <a:pPr lvl="1"/>
            <a:r>
              <a:rPr lang="hr-HR" sz="2000" dirty="0">
                <a:solidFill>
                  <a:schemeClr val="accent1"/>
                </a:solidFill>
              </a:rPr>
              <a:t>najgušća mreža bankomata u srednjoj i istočnoj Europi</a:t>
            </a:r>
          </a:p>
          <a:p>
            <a:endParaRPr lang="hr-HR" sz="2400" dirty="0">
              <a:solidFill>
                <a:schemeClr val="accent1"/>
              </a:solidFill>
            </a:endParaRPr>
          </a:p>
          <a:p>
            <a:r>
              <a:rPr lang="hr-HR" sz="2400" dirty="0">
                <a:solidFill>
                  <a:schemeClr val="accent1"/>
                </a:solidFill>
              </a:rPr>
              <a:t>Banke su omogućile brzi rast udjela elektroničkih naloga potrošača s oko 45% 2014. na oko 66% 2020.</a:t>
            </a:r>
          </a:p>
        </p:txBody>
      </p:sp>
    </p:spTree>
    <p:extLst>
      <p:ext uri="{BB962C8B-B14F-4D97-AF65-F5344CB8AC3E}">
        <p14:creationId xmlns:p14="http://schemas.microsoft.com/office/powerpoint/2010/main" val="2460526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913C1-BD9E-BE41-9D00-6C91F8D65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Struktura</a:t>
            </a:r>
            <a:r>
              <a:rPr lang="en-GB" dirty="0"/>
              <a:t> e-</a:t>
            </a:r>
            <a:r>
              <a:rPr lang="en-GB" dirty="0" err="1"/>
              <a:t>naloga</a:t>
            </a:r>
            <a:r>
              <a:rPr lang="en-GB" dirty="0"/>
              <a:t> </a:t>
            </a:r>
            <a:r>
              <a:rPr lang="en-GB" dirty="0" err="1"/>
              <a:t>potrošača</a:t>
            </a:r>
            <a:endParaRPr lang="en-GB" dirty="0"/>
          </a:p>
        </p:txBody>
      </p:sp>
      <p:graphicFrame>
        <p:nvGraphicFramePr>
          <p:cNvPr id="3" name="Grafikon 5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/>
        </p:nvGraphicFramePr>
        <p:xfrm>
          <a:off x="395536" y="1131590"/>
          <a:ext cx="6279403" cy="348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15F09CB-5FD6-6942-9D1F-49E0764B3992}"/>
              </a:ext>
            </a:extLst>
          </p:cNvPr>
          <p:cNvSpPr txBox="1"/>
          <p:nvPr/>
        </p:nvSpPr>
        <p:spPr>
          <a:xfrm>
            <a:off x="6645504" y="1203598"/>
            <a:ext cx="22998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accent1"/>
                </a:solidFill>
              </a:rPr>
              <a:t>Tehnološke prilagodbe omogućile su postupno istiskivanje klasičnog internet bankarstva u korist zadavanja naloga putem mobilnih uređaja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23D26D-DD13-154E-AD74-FAB629A3CD92}"/>
              </a:ext>
            </a:extLst>
          </p:cNvPr>
          <p:cNvSpPr txBox="1"/>
          <p:nvPr/>
        </p:nvSpPr>
        <p:spPr>
          <a:xfrm>
            <a:off x="1331640" y="4809281"/>
            <a:ext cx="864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i="1" dirty="0" err="1"/>
              <a:t>Izvor</a:t>
            </a:r>
            <a:r>
              <a:rPr lang="en-GB" sz="1000" i="1" dirty="0"/>
              <a:t>: HNB</a:t>
            </a:r>
          </a:p>
        </p:txBody>
      </p:sp>
    </p:spTree>
    <p:extLst>
      <p:ext uri="{BB962C8B-B14F-4D97-AF65-F5344CB8AC3E}">
        <p14:creationId xmlns:p14="http://schemas.microsoft.com/office/powerpoint/2010/main" val="6156140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HUB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On-screen Show (16:9)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1_Office Theme</vt:lpstr>
      <vt:lpstr>Dan štednje</vt:lpstr>
      <vt:lpstr>Banke:</vt:lpstr>
      <vt:lpstr>Depoziti građana</vt:lpstr>
      <vt:lpstr>Struktura sredstava građana kod banaka u milijunima kuna, potkraj srpnja 2020.</vt:lpstr>
      <vt:lpstr>Udjel deviznih depozita</vt:lpstr>
      <vt:lpstr>Tehnološki razvoj</vt:lpstr>
      <vt:lpstr>Struktura e-naloga potrošača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2020-10-30T13:42:29Z</dcterms:created>
  <dcterms:modified xsi:type="dcterms:W3CDTF">2020-10-30T13:42:34Z</dcterms:modified>
</cp:coreProperties>
</file>