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87" r:id="rId3"/>
    <p:sldId id="393" r:id="rId4"/>
    <p:sldId id="394" r:id="rId5"/>
    <p:sldId id="395" r:id="rId6"/>
    <p:sldId id="396" r:id="rId7"/>
    <p:sldId id="391" r:id="rId8"/>
    <p:sldId id="392" r:id="rId9"/>
  </p:sldIdLst>
  <p:sldSz cx="9144000" cy="5143500" type="screen16x9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C6C9"/>
    <a:srgbClr val="8576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2" d="100"/>
          <a:sy n="142" d="100"/>
        </p:scale>
        <p:origin x="71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tonija\Downloads\36_38_Glavni_podaci_ESA%202010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tonija\Downloads\32_33_35_37_39_FSI_novo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Workbook2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1787955410173"/>
          <c:y val="6.8226938760682601E-2"/>
          <c:w val="0.84329896907216495"/>
          <c:h val="0.70748299319727903"/>
        </c:manualLayout>
      </c:layout>
      <c:lineChart>
        <c:grouping val="standard"/>
        <c:varyColors val="0"/>
        <c:ser>
          <c:idx val="0"/>
          <c:order val="0"/>
          <c:tx>
            <c:strRef>
              <c:f>NPL!$C$2</c:f>
              <c:strCache>
                <c:ptCount val="1"/>
                <c:pt idx="0">
                  <c:v>Ukupno</c:v>
                </c:pt>
              </c:strCache>
            </c:strRef>
          </c:tx>
          <c:spPr>
            <a:ln w="25400">
              <a:solidFill>
                <a:srgbClr val="666699"/>
              </a:solidFill>
              <a:prstDash val="solid"/>
            </a:ln>
          </c:spPr>
          <c:marker>
            <c:symbol val="none"/>
          </c:marker>
          <c:cat>
            <c:strRef>
              <c:f>NPL!$B$3:$B$40</c:f>
              <c:strCache>
                <c:ptCount val="38"/>
                <c:pt idx="0">
                  <c:v>31.03.2010.</c:v>
                </c:pt>
                <c:pt idx="1">
                  <c:v>30.06.2010.</c:v>
                </c:pt>
                <c:pt idx="2">
                  <c:v>30.09.2010.</c:v>
                </c:pt>
                <c:pt idx="3">
                  <c:v>31.12.2010.</c:v>
                </c:pt>
                <c:pt idx="4">
                  <c:v>31.03.2011.</c:v>
                </c:pt>
                <c:pt idx="5">
                  <c:v>30.06.2011.</c:v>
                </c:pt>
                <c:pt idx="6">
                  <c:v>30.09.2011.</c:v>
                </c:pt>
                <c:pt idx="7">
                  <c:v>31.12.2011.</c:v>
                </c:pt>
                <c:pt idx="8">
                  <c:v>31.03.2012.</c:v>
                </c:pt>
                <c:pt idx="9">
                  <c:v>30.06.2012.</c:v>
                </c:pt>
                <c:pt idx="10">
                  <c:v>30.09.2012.</c:v>
                </c:pt>
                <c:pt idx="11">
                  <c:v>31.12.2012.</c:v>
                </c:pt>
                <c:pt idx="12">
                  <c:v>31.03.2013.</c:v>
                </c:pt>
                <c:pt idx="13">
                  <c:v>30.06.2013.</c:v>
                </c:pt>
                <c:pt idx="14">
                  <c:v>30.09.2013.</c:v>
                </c:pt>
                <c:pt idx="15">
                  <c:v>31.12.2013.</c:v>
                </c:pt>
                <c:pt idx="16">
                  <c:v>31.03.2014.</c:v>
                </c:pt>
                <c:pt idx="17">
                  <c:v>30.06.2014.</c:v>
                </c:pt>
                <c:pt idx="18">
                  <c:v>30.09.2014.</c:v>
                </c:pt>
                <c:pt idx="19">
                  <c:v>31.12.2014.</c:v>
                </c:pt>
                <c:pt idx="20">
                  <c:v>31.03.2015.</c:v>
                </c:pt>
                <c:pt idx="21">
                  <c:v>30.06.2015.</c:v>
                </c:pt>
                <c:pt idx="22">
                  <c:v>30.09.2015.</c:v>
                </c:pt>
                <c:pt idx="23">
                  <c:v>31.12.2015.</c:v>
                </c:pt>
                <c:pt idx="24">
                  <c:v>31.03.2016.</c:v>
                </c:pt>
                <c:pt idx="25">
                  <c:v>30.06.2016.</c:v>
                </c:pt>
                <c:pt idx="26">
                  <c:v>30.09.2016.</c:v>
                </c:pt>
                <c:pt idx="27">
                  <c:v>31.12.2016.</c:v>
                </c:pt>
                <c:pt idx="28">
                  <c:v>31.03.2017.</c:v>
                </c:pt>
                <c:pt idx="29">
                  <c:v>30.06.2017.</c:v>
                </c:pt>
                <c:pt idx="30">
                  <c:v>30.09.2017.</c:v>
                </c:pt>
                <c:pt idx="31">
                  <c:v>31.12.2017.</c:v>
                </c:pt>
                <c:pt idx="32">
                  <c:v>31.03.2018.</c:v>
                </c:pt>
                <c:pt idx="33">
                  <c:v>30.06.2018.</c:v>
                </c:pt>
                <c:pt idx="34">
                  <c:v>30.09.2018.</c:v>
                </c:pt>
                <c:pt idx="35">
                  <c:v>31.12.2018.</c:v>
                </c:pt>
                <c:pt idx="36">
                  <c:v>31.03.2019.</c:v>
                </c:pt>
                <c:pt idx="37">
                  <c:v>30.06.2019.</c:v>
                </c:pt>
              </c:strCache>
            </c:strRef>
          </c:cat>
          <c:val>
            <c:numRef>
              <c:f>NPL!$C$3:$C$40</c:f>
              <c:numCache>
                <c:formatCode>0.00%</c:formatCode>
                <c:ptCount val="38"/>
                <c:pt idx="0">
                  <c:v>8.8210633241028402E-2</c:v>
                </c:pt>
                <c:pt idx="1">
                  <c:v>9.5102403955784801E-2</c:v>
                </c:pt>
                <c:pt idx="2">
                  <c:v>0.102582572195368</c:v>
                </c:pt>
                <c:pt idx="3">
                  <c:v>0.112306498285608</c:v>
                </c:pt>
                <c:pt idx="4">
                  <c:v>0.11459999999999999</c:v>
                </c:pt>
                <c:pt idx="5">
                  <c:v>0.1192</c:v>
                </c:pt>
                <c:pt idx="6">
                  <c:v>0.1226</c:v>
                </c:pt>
                <c:pt idx="7">
                  <c:v>0.12429999999999999</c:v>
                </c:pt>
                <c:pt idx="8">
                  <c:v>0.12740000000000001</c:v>
                </c:pt>
                <c:pt idx="9">
                  <c:v>0.1331</c:v>
                </c:pt>
                <c:pt idx="10">
                  <c:v>0.14050000000000001</c:v>
                </c:pt>
                <c:pt idx="11">
                  <c:v>0.13930000000000001</c:v>
                </c:pt>
                <c:pt idx="12">
                  <c:v>0.1457</c:v>
                </c:pt>
                <c:pt idx="13">
                  <c:v>0.15110000000000001</c:v>
                </c:pt>
                <c:pt idx="14">
                  <c:v>0.1532</c:v>
                </c:pt>
                <c:pt idx="15">
                  <c:v>0.157</c:v>
                </c:pt>
                <c:pt idx="16">
                  <c:v>0.16109999999999999</c:v>
                </c:pt>
                <c:pt idx="17">
                  <c:v>0.16589999999999999</c:v>
                </c:pt>
                <c:pt idx="18">
                  <c:v>0.1724</c:v>
                </c:pt>
                <c:pt idx="19">
                  <c:v>0.1706</c:v>
                </c:pt>
                <c:pt idx="20">
                  <c:v>0.1714</c:v>
                </c:pt>
                <c:pt idx="21">
                  <c:v>0.1734</c:v>
                </c:pt>
                <c:pt idx="22">
                  <c:v>0.17050000000000001</c:v>
                </c:pt>
                <c:pt idx="23">
                  <c:v>0.16650000000000001</c:v>
                </c:pt>
                <c:pt idx="24">
                  <c:v>0.16120000000000001</c:v>
                </c:pt>
                <c:pt idx="25">
                  <c:v>0.14990000000000001</c:v>
                </c:pt>
                <c:pt idx="26">
                  <c:v>0.14649999999999999</c:v>
                </c:pt>
                <c:pt idx="27">
                  <c:v>0.13800000000000001</c:v>
                </c:pt>
                <c:pt idx="28">
                  <c:v>0.13909553627798299</c:v>
                </c:pt>
                <c:pt idx="29">
                  <c:v>0.131570101474524</c:v>
                </c:pt>
                <c:pt idx="30">
                  <c:v>0.12509999999999999</c:v>
                </c:pt>
                <c:pt idx="31">
                  <c:v>0.1137</c:v>
                </c:pt>
                <c:pt idx="32">
                  <c:v>0.1142</c:v>
                </c:pt>
                <c:pt idx="33">
                  <c:v>0.1119</c:v>
                </c:pt>
                <c:pt idx="34">
                  <c:v>0.1026</c:v>
                </c:pt>
                <c:pt idx="35">
                  <c:v>9.8100000000000007E-2</c:v>
                </c:pt>
                <c:pt idx="36">
                  <c:v>9.5079499966717704E-2</c:v>
                </c:pt>
                <c:pt idx="37">
                  <c:v>9.2100000000000001E-2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9F9-4E0D-AE21-D995B2E381B1}"/>
            </c:ext>
          </c:extLst>
        </c:ser>
        <c:ser>
          <c:idx val="1"/>
          <c:order val="1"/>
          <c:tx>
            <c:strRef>
              <c:f>NPL!$E$2</c:f>
              <c:strCache>
                <c:ptCount val="1"/>
                <c:pt idx="0">
                  <c:v>Trgovačka društva</c:v>
                </c:pt>
              </c:strCache>
            </c:strRef>
          </c:tx>
          <c:spPr>
            <a:ln w="25400">
              <a:solidFill>
                <a:srgbClr val="DD0806"/>
              </a:solidFill>
              <a:prstDash val="solid"/>
            </a:ln>
          </c:spPr>
          <c:marker>
            <c:symbol val="none"/>
          </c:marker>
          <c:cat>
            <c:strRef>
              <c:f>NPL!$B$3:$B$40</c:f>
              <c:strCache>
                <c:ptCount val="38"/>
                <c:pt idx="0">
                  <c:v>31.03.2010.</c:v>
                </c:pt>
                <c:pt idx="1">
                  <c:v>30.06.2010.</c:v>
                </c:pt>
                <c:pt idx="2">
                  <c:v>30.09.2010.</c:v>
                </c:pt>
                <c:pt idx="3">
                  <c:v>31.12.2010.</c:v>
                </c:pt>
                <c:pt idx="4">
                  <c:v>31.03.2011.</c:v>
                </c:pt>
                <c:pt idx="5">
                  <c:v>30.06.2011.</c:v>
                </c:pt>
                <c:pt idx="6">
                  <c:v>30.09.2011.</c:v>
                </c:pt>
                <c:pt idx="7">
                  <c:v>31.12.2011.</c:v>
                </c:pt>
                <c:pt idx="8">
                  <c:v>31.03.2012.</c:v>
                </c:pt>
                <c:pt idx="9">
                  <c:v>30.06.2012.</c:v>
                </c:pt>
                <c:pt idx="10">
                  <c:v>30.09.2012.</c:v>
                </c:pt>
                <c:pt idx="11">
                  <c:v>31.12.2012.</c:v>
                </c:pt>
                <c:pt idx="12">
                  <c:v>31.03.2013.</c:v>
                </c:pt>
                <c:pt idx="13">
                  <c:v>30.06.2013.</c:v>
                </c:pt>
                <c:pt idx="14">
                  <c:v>30.09.2013.</c:v>
                </c:pt>
                <c:pt idx="15">
                  <c:v>31.12.2013.</c:v>
                </c:pt>
                <c:pt idx="16">
                  <c:v>31.03.2014.</c:v>
                </c:pt>
                <c:pt idx="17">
                  <c:v>30.06.2014.</c:v>
                </c:pt>
                <c:pt idx="18">
                  <c:v>30.09.2014.</c:v>
                </c:pt>
                <c:pt idx="19">
                  <c:v>31.12.2014.</c:v>
                </c:pt>
                <c:pt idx="20">
                  <c:v>31.03.2015.</c:v>
                </c:pt>
                <c:pt idx="21">
                  <c:v>30.06.2015.</c:v>
                </c:pt>
                <c:pt idx="22">
                  <c:v>30.09.2015.</c:v>
                </c:pt>
                <c:pt idx="23">
                  <c:v>31.12.2015.</c:v>
                </c:pt>
                <c:pt idx="24">
                  <c:v>31.03.2016.</c:v>
                </c:pt>
                <c:pt idx="25">
                  <c:v>30.06.2016.</c:v>
                </c:pt>
                <c:pt idx="26">
                  <c:v>30.09.2016.</c:v>
                </c:pt>
                <c:pt idx="27">
                  <c:v>31.12.2016.</c:v>
                </c:pt>
                <c:pt idx="28">
                  <c:v>31.03.2017.</c:v>
                </c:pt>
                <c:pt idx="29">
                  <c:v>30.06.2017.</c:v>
                </c:pt>
                <c:pt idx="30">
                  <c:v>30.09.2017.</c:v>
                </c:pt>
                <c:pt idx="31">
                  <c:v>31.12.2017.</c:v>
                </c:pt>
                <c:pt idx="32">
                  <c:v>31.03.2018.</c:v>
                </c:pt>
                <c:pt idx="33">
                  <c:v>30.06.2018.</c:v>
                </c:pt>
                <c:pt idx="34">
                  <c:v>30.09.2018.</c:v>
                </c:pt>
                <c:pt idx="35">
                  <c:v>31.12.2018.</c:v>
                </c:pt>
                <c:pt idx="36">
                  <c:v>31.03.2019.</c:v>
                </c:pt>
                <c:pt idx="37">
                  <c:v>30.06.2019.</c:v>
                </c:pt>
              </c:strCache>
            </c:strRef>
          </c:cat>
          <c:val>
            <c:numRef>
              <c:f>NPL!$E$3:$E$40</c:f>
              <c:numCache>
                <c:formatCode>0.00%</c:formatCode>
                <c:ptCount val="38"/>
                <c:pt idx="0">
                  <c:v>0.138936734228197</c:v>
                </c:pt>
                <c:pt idx="1">
                  <c:v>0.14829152883189201</c:v>
                </c:pt>
                <c:pt idx="2">
                  <c:v>0.158743806171669</c:v>
                </c:pt>
                <c:pt idx="3">
                  <c:v>0.180641183265425</c:v>
                </c:pt>
                <c:pt idx="4">
                  <c:v>0.2041</c:v>
                </c:pt>
                <c:pt idx="5">
                  <c:v>0.21260000000000001</c:v>
                </c:pt>
                <c:pt idx="6">
                  <c:v>0.217</c:v>
                </c:pt>
                <c:pt idx="7">
                  <c:v>0.22090000000000001</c:v>
                </c:pt>
                <c:pt idx="8">
                  <c:v>0.2293</c:v>
                </c:pt>
                <c:pt idx="9">
                  <c:v>0.25230000000000002</c:v>
                </c:pt>
                <c:pt idx="10">
                  <c:v>0.26750000000000002</c:v>
                </c:pt>
                <c:pt idx="11">
                  <c:v>0.27729999999999999</c:v>
                </c:pt>
                <c:pt idx="12">
                  <c:v>0.29099999999999998</c:v>
                </c:pt>
                <c:pt idx="13">
                  <c:v>0.2999</c:v>
                </c:pt>
                <c:pt idx="14">
                  <c:v>0.30719999999999997</c:v>
                </c:pt>
                <c:pt idx="15">
                  <c:v>0.31780000000000003</c:v>
                </c:pt>
                <c:pt idx="16">
                  <c:v>0.32419999999999999</c:v>
                </c:pt>
                <c:pt idx="17">
                  <c:v>0.33429999999999999</c:v>
                </c:pt>
                <c:pt idx="18">
                  <c:v>0.34549999999999997</c:v>
                </c:pt>
                <c:pt idx="19">
                  <c:v>0.34870000000000001</c:v>
                </c:pt>
                <c:pt idx="20">
                  <c:v>0.34660000000000002</c:v>
                </c:pt>
                <c:pt idx="21">
                  <c:v>0.3543</c:v>
                </c:pt>
                <c:pt idx="22">
                  <c:v>0.35570000000000002</c:v>
                </c:pt>
                <c:pt idx="23">
                  <c:v>0.34670000000000001</c:v>
                </c:pt>
                <c:pt idx="24">
                  <c:v>0.32540000000000002</c:v>
                </c:pt>
                <c:pt idx="25">
                  <c:v>0.30009999999999998</c:v>
                </c:pt>
                <c:pt idx="26">
                  <c:v>0.2999</c:v>
                </c:pt>
                <c:pt idx="27">
                  <c:v>0.28299999999999997</c:v>
                </c:pt>
                <c:pt idx="28">
                  <c:v>0.28541679037187401</c:v>
                </c:pt>
                <c:pt idx="29">
                  <c:v>0.270823154089464</c:v>
                </c:pt>
                <c:pt idx="30">
                  <c:v>0.25919999999999999</c:v>
                </c:pt>
                <c:pt idx="31">
                  <c:v>0.22289999999999999</c:v>
                </c:pt>
                <c:pt idx="32">
                  <c:v>0.22009999999999999</c:v>
                </c:pt>
                <c:pt idx="33">
                  <c:v>0.2213</c:v>
                </c:pt>
                <c:pt idx="34">
                  <c:v>0.2049</c:v>
                </c:pt>
                <c:pt idx="35">
                  <c:v>0.20430000000000001</c:v>
                </c:pt>
                <c:pt idx="36">
                  <c:v>0.19552223114410799</c:v>
                </c:pt>
                <c:pt idx="37">
                  <c:v>0.18820000000000001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9F9-4E0D-AE21-D995B2E381B1}"/>
            </c:ext>
          </c:extLst>
        </c:ser>
        <c:ser>
          <c:idx val="2"/>
          <c:order val="2"/>
          <c:tx>
            <c:strRef>
              <c:f>NPL!$F$2</c:f>
              <c:strCache>
                <c:ptCount val="1"/>
                <c:pt idx="0">
                  <c:v>Stanovništvo</c:v>
                </c:pt>
              </c:strCache>
            </c:strRef>
          </c:tx>
          <c:spPr>
            <a:ln w="25400">
              <a:solidFill>
                <a:srgbClr val="003366"/>
              </a:solidFill>
              <a:prstDash val="solid"/>
            </a:ln>
          </c:spPr>
          <c:marker>
            <c:symbol val="none"/>
          </c:marker>
          <c:cat>
            <c:strRef>
              <c:f>NPL!$B$3:$B$40</c:f>
              <c:strCache>
                <c:ptCount val="38"/>
                <c:pt idx="0">
                  <c:v>31.03.2010.</c:v>
                </c:pt>
                <c:pt idx="1">
                  <c:v>30.06.2010.</c:v>
                </c:pt>
                <c:pt idx="2">
                  <c:v>30.09.2010.</c:v>
                </c:pt>
                <c:pt idx="3">
                  <c:v>31.12.2010.</c:v>
                </c:pt>
                <c:pt idx="4">
                  <c:v>31.03.2011.</c:v>
                </c:pt>
                <c:pt idx="5">
                  <c:v>30.06.2011.</c:v>
                </c:pt>
                <c:pt idx="6">
                  <c:v>30.09.2011.</c:v>
                </c:pt>
                <c:pt idx="7">
                  <c:v>31.12.2011.</c:v>
                </c:pt>
                <c:pt idx="8">
                  <c:v>31.03.2012.</c:v>
                </c:pt>
                <c:pt idx="9">
                  <c:v>30.06.2012.</c:v>
                </c:pt>
                <c:pt idx="10">
                  <c:v>30.09.2012.</c:v>
                </c:pt>
                <c:pt idx="11">
                  <c:v>31.12.2012.</c:v>
                </c:pt>
                <c:pt idx="12">
                  <c:v>31.03.2013.</c:v>
                </c:pt>
                <c:pt idx="13">
                  <c:v>30.06.2013.</c:v>
                </c:pt>
                <c:pt idx="14">
                  <c:v>30.09.2013.</c:v>
                </c:pt>
                <c:pt idx="15">
                  <c:v>31.12.2013.</c:v>
                </c:pt>
                <c:pt idx="16">
                  <c:v>31.03.2014.</c:v>
                </c:pt>
                <c:pt idx="17">
                  <c:v>30.06.2014.</c:v>
                </c:pt>
                <c:pt idx="18">
                  <c:v>30.09.2014.</c:v>
                </c:pt>
                <c:pt idx="19">
                  <c:v>31.12.2014.</c:v>
                </c:pt>
                <c:pt idx="20">
                  <c:v>31.03.2015.</c:v>
                </c:pt>
                <c:pt idx="21">
                  <c:v>30.06.2015.</c:v>
                </c:pt>
                <c:pt idx="22">
                  <c:v>30.09.2015.</c:v>
                </c:pt>
                <c:pt idx="23">
                  <c:v>31.12.2015.</c:v>
                </c:pt>
                <c:pt idx="24">
                  <c:v>31.03.2016.</c:v>
                </c:pt>
                <c:pt idx="25">
                  <c:v>30.06.2016.</c:v>
                </c:pt>
                <c:pt idx="26">
                  <c:v>30.09.2016.</c:v>
                </c:pt>
                <c:pt idx="27">
                  <c:v>31.12.2016.</c:v>
                </c:pt>
                <c:pt idx="28">
                  <c:v>31.03.2017.</c:v>
                </c:pt>
                <c:pt idx="29">
                  <c:v>30.06.2017.</c:v>
                </c:pt>
                <c:pt idx="30">
                  <c:v>30.09.2017.</c:v>
                </c:pt>
                <c:pt idx="31">
                  <c:v>31.12.2017.</c:v>
                </c:pt>
                <c:pt idx="32">
                  <c:v>31.03.2018.</c:v>
                </c:pt>
                <c:pt idx="33">
                  <c:v>30.06.2018.</c:v>
                </c:pt>
                <c:pt idx="34">
                  <c:v>30.09.2018.</c:v>
                </c:pt>
                <c:pt idx="35">
                  <c:v>31.12.2018.</c:v>
                </c:pt>
                <c:pt idx="36">
                  <c:v>31.03.2019.</c:v>
                </c:pt>
                <c:pt idx="37">
                  <c:v>30.06.2019.</c:v>
                </c:pt>
              </c:strCache>
            </c:strRef>
          </c:cat>
          <c:val>
            <c:numRef>
              <c:f>NPL!$F$3:$F$40</c:f>
              <c:numCache>
                <c:formatCode>0.00%</c:formatCode>
                <c:ptCount val="38"/>
                <c:pt idx="0">
                  <c:v>6.1447649118094298E-2</c:v>
                </c:pt>
                <c:pt idx="1">
                  <c:v>6.8501280946370896E-2</c:v>
                </c:pt>
                <c:pt idx="2">
                  <c:v>7.4662824252532706E-2</c:v>
                </c:pt>
                <c:pt idx="3">
                  <c:v>7.8103926025968107E-2</c:v>
                </c:pt>
                <c:pt idx="4">
                  <c:v>7.9899999999999999E-2</c:v>
                </c:pt>
                <c:pt idx="5">
                  <c:v>8.1600000000000006E-2</c:v>
                </c:pt>
                <c:pt idx="6">
                  <c:v>8.5300000000000001E-2</c:v>
                </c:pt>
                <c:pt idx="7">
                  <c:v>8.5999999999999993E-2</c:v>
                </c:pt>
                <c:pt idx="8">
                  <c:v>8.7300000000000003E-2</c:v>
                </c:pt>
                <c:pt idx="9">
                  <c:v>8.8999999999999996E-2</c:v>
                </c:pt>
                <c:pt idx="10">
                  <c:v>9.3399999999999997E-2</c:v>
                </c:pt>
                <c:pt idx="11">
                  <c:v>9.4899999999999998E-2</c:v>
                </c:pt>
                <c:pt idx="12">
                  <c:v>9.6600000000000005E-2</c:v>
                </c:pt>
                <c:pt idx="13">
                  <c:v>0.1033</c:v>
                </c:pt>
                <c:pt idx="14">
                  <c:v>0.1061</c:v>
                </c:pt>
                <c:pt idx="15">
                  <c:v>0.1113</c:v>
                </c:pt>
                <c:pt idx="16">
                  <c:v>0.1134</c:v>
                </c:pt>
                <c:pt idx="17">
                  <c:v>0.1164</c:v>
                </c:pt>
                <c:pt idx="18">
                  <c:v>0.1197</c:v>
                </c:pt>
                <c:pt idx="19">
                  <c:v>0.1203</c:v>
                </c:pt>
                <c:pt idx="20">
                  <c:v>0.12230000000000001</c:v>
                </c:pt>
                <c:pt idx="21">
                  <c:v>0.1212</c:v>
                </c:pt>
                <c:pt idx="22">
                  <c:v>0.121</c:v>
                </c:pt>
                <c:pt idx="23">
                  <c:v>0.12180000000000001</c:v>
                </c:pt>
                <c:pt idx="24">
                  <c:v>0.1193</c:v>
                </c:pt>
                <c:pt idx="25">
                  <c:v>0.1118</c:v>
                </c:pt>
                <c:pt idx="26">
                  <c:v>0.1106</c:v>
                </c:pt>
                <c:pt idx="27">
                  <c:v>0.1033</c:v>
                </c:pt>
                <c:pt idx="28">
                  <c:v>0.100899338977986</c:v>
                </c:pt>
                <c:pt idx="29">
                  <c:v>9.1215622247466197E-2</c:v>
                </c:pt>
                <c:pt idx="30">
                  <c:v>8.77E-2</c:v>
                </c:pt>
                <c:pt idx="31">
                  <c:v>8.0600000000000005E-2</c:v>
                </c:pt>
                <c:pt idx="32">
                  <c:v>8.2400000000000001E-2</c:v>
                </c:pt>
                <c:pt idx="33">
                  <c:v>7.8100000000000003E-2</c:v>
                </c:pt>
                <c:pt idx="34">
                  <c:v>7.3099999999999998E-2</c:v>
                </c:pt>
                <c:pt idx="35">
                  <c:v>6.5600000000000006E-2</c:v>
                </c:pt>
                <c:pt idx="36">
                  <c:v>6.3131123841884004E-2</c:v>
                </c:pt>
                <c:pt idx="37">
                  <c:v>6.13E-2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9F9-4E0D-AE21-D995B2E381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5133488"/>
        <c:axId val="345135808"/>
      </c:lineChart>
      <c:catAx>
        <c:axId val="345133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r-Latn-RS"/>
          </a:p>
        </c:txPr>
        <c:crossAx val="345135808"/>
        <c:crosses val="autoZero"/>
        <c:auto val="1"/>
        <c:lblAlgn val="ctr"/>
        <c:lblOffset val="100"/>
        <c:tickLblSkip val="2"/>
        <c:noMultiLvlLbl val="0"/>
      </c:catAx>
      <c:valAx>
        <c:axId val="345135808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r-Latn-RS"/>
          </a:p>
        </c:txPr>
        <c:crossAx val="345133488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0.129460067491564"/>
          <c:y val="4.06792859501834E-2"/>
          <c:w val="0.292692163479565"/>
          <c:h val="0.24746554031739401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8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sr-Latn-RS"/>
        </a:p>
      </c:txPr>
    </c:legend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sr-Latn-R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dPt>
            <c:idx val="2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381-4C1D-A3AE-324EADA73164}"/>
              </c:ext>
            </c:extLst>
          </c:dPt>
          <c:dPt>
            <c:idx val="2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381-4C1D-A3AE-324EADA73164}"/>
              </c:ext>
            </c:extLst>
          </c:dPt>
          <c:dPt>
            <c:idx val="2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7381-4C1D-A3AE-324EADA73164}"/>
              </c:ext>
            </c:extLst>
          </c:dPt>
          <c:dPt>
            <c:idx val="2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7381-4C1D-A3AE-324EADA73164}"/>
              </c:ext>
            </c:extLst>
          </c:dPt>
          <c:dPt>
            <c:idx val="2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7381-4C1D-A3AE-324EADA73164}"/>
              </c:ext>
            </c:extLst>
          </c:dPt>
          <c:dPt>
            <c:idx val="2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7381-4C1D-A3AE-324EADA73164}"/>
              </c:ext>
            </c:extLst>
          </c:dPt>
          <c:dPt>
            <c:idx val="3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7381-4C1D-A3AE-324EADA73164}"/>
              </c:ext>
            </c:extLst>
          </c:dPt>
          <c:dPt>
            <c:idx val="3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7381-4C1D-A3AE-324EADA73164}"/>
              </c:ext>
            </c:extLst>
          </c:dPt>
          <c:dPt>
            <c:idx val="3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7381-4C1D-A3AE-324EADA73164}"/>
              </c:ext>
            </c:extLst>
          </c:dPt>
          <c:dPt>
            <c:idx val="36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A-7381-4C1D-A3AE-324EADA73164}"/>
              </c:ext>
            </c:extLst>
          </c:dPt>
          <c:cat>
            <c:strRef>
              <c:f>GFSR_T3!$E$3:$E$42</c:f>
              <c:strCache>
                <c:ptCount val="40"/>
                <c:pt idx="0">
                  <c:v>Švedska</c:v>
                </c:pt>
                <c:pt idx="1">
                  <c:v>Hong Kong</c:v>
                </c:pt>
                <c:pt idx="2">
                  <c:v>Norveška</c:v>
                </c:pt>
                <c:pt idx="3">
                  <c:v>Luksemburg</c:v>
                </c:pt>
                <c:pt idx="4">
                  <c:v>SAD</c:v>
                </c:pt>
                <c:pt idx="5">
                  <c:v>Australija</c:v>
                </c:pt>
                <c:pt idx="6">
                  <c:v>UK</c:v>
                </c:pt>
                <c:pt idx="7">
                  <c:v>Japan</c:v>
                </c:pt>
                <c:pt idx="8">
                  <c:v>Izrael</c:v>
                </c:pt>
                <c:pt idx="9">
                  <c:v>Estonija</c:v>
                </c:pt>
                <c:pt idx="10">
                  <c:v>Singapur</c:v>
                </c:pt>
                <c:pt idx="11">
                  <c:v>Finska</c:v>
                </c:pt>
                <c:pt idx="12">
                  <c:v>Danska</c:v>
                </c:pt>
                <c:pt idx="13">
                  <c:v>Slovenija</c:v>
                </c:pt>
                <c:pt idx="14">
                  <c:v>Austrija</c:v>
                </c:pt>
                <c:pt idx="15">
                  <c:v>Nizozemska</c:v>
                </c:pt>
                <c:pt idx="16">
                  <c:v>Belgija</c:v>
                </c:pt>
                <c:pt idx="17">
                  <c:v>Litva</c:v>
                </c:pt>
                <c:pt idx="18">
                  <c:v>Mađarska</c:v>
                </c:pt>
                <c:pt idx="19">
                  <c:v>Island</c:v>
                </c:pt>
                <c:pt idx="20">
                  <c:v>Kosovo</c:v>
                </c:pt>
                <c:pt idx="21">
                  <c:v>Francuska</c:v>
                </c:pt>
                <c:pt idx="22">
                  <c:v>Slovačka</c:v>
                </c:pt>
                <c:pt idx="23">
                  <c:v>Češka</c:v>
                </c:pt>
                <c:pt idx="24">
                  <c:v>Malta</c:v>
                </c:pt>
                <c:pt idx="25">
                  <c:v>Turska</c:v>
                </c:pt>
                <c:pt idx="26">
                  <c:v>Španjolska</c:v>
                </c:pt>
                <c:pt idx="27">
                  <c:v>Poljska</c:v>
                </c:pt>
                <c:pt idx="28">
                  <c:v>Rumunjska</c:v>
                </c:pt>
                <c:pt idx="29">
                  <c:v>Makedonija</c:v>
                </c:pt>
                <c:pt idx="30">
                  <c:v>Latvija</c:v>
                </c:pt>
                <c:pt idx="31">
                  <c:v>Irska</c:v>
                </c:pt>
                <c:pt idx="32">
                  <c:v>Bugarska</c:v>
                </c:pt>
                <c:pt idx="33">
                  <c:v>Italija</c:v>
                </c:pt>
                <c:pt idx="34">
                  <c:v>BiH</c:v>
                </c:pt>
                <c:pt idx="35">
                  <c:v>Portugal</c:v>
                </c:pt>
                <c:pt idx="36">
                  <c:v>Hrvatska</c:v>
                </c:pt>
                <c:pt idx="37">
                  <c:v>Albanija</c:v>
                </c:pt>
                <c:pt idx="38">
                  <c:v>Cipar</c:v>
                </c:pt>
                <c:pt idx="39">
                  <c:v>Grčka</c:v>
                </c:pt>
              </c:strCache>
            </c:strRef>
          </c:cat>
          <c:val>
            <c:numRef>
              <c:f>GFSR_T3!$F$3:$F$42</c:f>
              <c:numCache>
                <c:formatCode>#,##0.00</c:formatCode>
                <c:ptCount val="40"/>
                <c:pt idx="0">
                  <c:v>0.494908669779694</c:v>
                </c:pt>
                <c:pt idx="1">
                  <c:v>0.546970804225276</c:v>
                </c:pt>
                <c:pt idx="2">
                  <c:v>0.74642784982466304</c:v>
                </c:pt>
                <c:pt idx="3">
                  <c:v>0.896966330444119</c:v>
                </c:pt>
                <c:pt idx="4">
                  <c:v>0.91316153056371197</c:v>
                </c:pt>
                <c:pt idx="5">
                  <c:v>0.9274</c:v>
                </c:pt>
                <c:pt idx="6">
                  <c:v>1.0720591097841199</c:v>
                </c:pt>
                <c:pt idx="7">
                  <c:v>1.07338670657475</c:v>
                </c:pt>
                <c:pt idx="8">
                  <c:v>1.2271969709591499</c:v>
                </c:pt>
                <c:pt idx="9">
                  <c:v>1.2580944158552101</c:v>
                </c:pt>
                <c:pt idx="10">
                  <c:v>1.3095178516019901</c:v>
                </c:pt>
                <c:pt idx="11">
                  <c:v>1.41146247113593</c:v>
                </c:pt>
                <c:pt idx="12">
                  <c:v>1.7103048646232299</c:v>
                </c:pt>
                <c:pt idx="13">
                  <c:v>1.8388855537517399</c:v>
                </c:pt>
                <c:pt idx="14">
                  <c:v>1.88242856429559</c:v>
                </c:pt>
                <c:pt idx="15">
                  <c:v>1.9389411564243899</c:v>
                </c:pt>
                <c:pt idx="16">
                  <c:v>2.2682657054599602</c:v>
                </c:pt>
                <c:pt idx="17">
                  <c:v>2.2701487204505502</c:v>
                </c:pt>
                <c:pt idx="18">
                  <c:v>2.4652995589228399</c:v>
                </c:pt>
                <c:pt idx="19">
                  <c:v>2.5132963987164398</c:v>
                </c:pt>
                <c:pt idx="20">
                  <c:v>2.5240509967517801</c:v>
                </c:pt>
                <c:pt idx="21">
                  <c:v>2.7485619655593498</c:v>
                </c:pt>
                <c:pt idx="22">
                  <c:v>3.0775616848420899</c:v>
                </c:pt>
                <c:pt idx="23">
                  <c:v>3.1401172880247299</c:v>
                </c:pt>
                <c:pt idx="24">
                  <c:v>3.3512168843061101</c:v>
                </c:pt>
                <c:pt idx="25">
                  <c:v>3.6869090464121399</c:v>
                </c:pt>
                <c:pt idx="26">
                  <c:v>3.69</c:v>
                </c:pt>
                <c:pt idx="27">
                  <c:v>3.8507592268873099</c:v>
                </c:pt>
                <c:pt idx="28">
                  <c:v>4.9565459397253786</c:v>
                </c:pt>
                <c:pt idx="29">
                  <c:v>5.0360929923004401</c:v>
                </c:pt>
                <c:pt idx="30">
                  <c:v>5.28840202667788</c:v>
                </c:pt>
                <c:pt idx="31">
                  <c:v>5.7296425478308102</c:v>
                </c:pt>
                <c:pt idx="32">
                  <c:v>7.8015617733495697</c:v>
                </c:pt>
                <c:pt idx="33">
                  <c:v>8.3862831643789093</c:v>
                </c:pt>
                <c:pt idx="34">
                  <c:v>8.770335479676568</c:v>
                </c:pt>
                <c:pt idx="35">
                  <c:v>9.4299620798647705</c:v>
                </c:pt>
                <c:pt idx="36">
                  <c:v>9.7069218579439003</c:v>
                </c:pt>
                <c:pt idx="37">
                  <c:v>11.0845819952486</c:v>
                </c:pt>
                <c:pt idx="38">
                  <c:v>19.520510219693001</c:v>
                </c:pt>
                <c:pt idx="39">
                  <c:v>41.987867230884802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7381-4C1D-A3AE-324EADA731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5199040"/>
        <c:axId val="345201360"/>
      </c:barChart>
      <c:catAx>
        <c:axId val="3451990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sr-Latn-RS"/>
          </a:p>
        </c:txPr>
        <c:crossAx val="345201360"/>
        <c:crosses val="autoZero"/>
        <c:auto val="1"/>
        <c:lblAlgn val="ctr"/>
        <c:lblOffset val="100"/>
        <c:tickLblSkip val="1"/>
        <c:noMultiLvlLbl val="0"/>
      </c:catAx>
      <c:valAx>
        <c:axId val="34520136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800"/>
                </a:pPr>
                <a:r>
                  <a:rPr lang="en-US" sz="800"/>
                  <a:t>%</a:t>
                </a:r>
              </a:p>
            </c:rich>
          </c:tx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sr-Latn-RS"/>
          </a:p>
        </c:txPr>
        <c:crossAx val="345199040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Bruto</a:t>
            </a:r>
            <a:r>
              <a:rPr lang="en-US" baseline="0"/>
              <a:t> knjigovodstvena vrijednost potraživanja prodanih iz portfelja banaka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Sheet1!$J$5</c:f>
              <c:strCache>
                <c:ptCount val="1"/>
                <c:pt idx="0">
                  <c:v>Stanovništvo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Sheet1!$I$6:$I$10</c:f>
              <c:strCach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I-VI 2019</c:v>
                </c:pt>
              </c:strCache>
            </c:strRef>
          </c:cat>
          <c:val>
            <c:numRef>
              <c:f>Sheet1!$J$6:$J$10</c:f>
              <c:numCache>
                <c:formatCode>General</c:formatCode>
                <c:ptCount val="5"/>
                <c:pt idx="0">
                  <c:v>939</c:v>
                </c:pt>
                <c:pt idx="1">
                  <c:v>1424</c:v>
                </c:pt>
                <c:pt idx="2">
                  <c:v>1973</c:v>
                </c:pt>
                <c:pt idx="3">
                  <c:v>1453</c:v>
                </c:pt>
                <c:pt idx="4">
                  <c:v>119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945-4CD7-919D-5713777147EC}"/>
            </c:ext>
          </c:extLst>
        </c:ser>
        <c:ser>
          <c:idx val="1"/>
          <c:order val="1"/>
          <c:tx>
            <c:strRef>
              <c:f>Sheet1!$K$5</c:f>
              <c:strCache>
                <c:ptCount val="1"/>
                <c:pt idx="0">
                  <c:v>Poduzeća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Sheet1!$I$6:$I$10</c:f>
              <c:strCach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I-VI 2019</c:v>
                </c:pt>
              </c:strCache>
            </c:strRef>
          </c:cat>
          <c:val>
            <c:numRef>
              <c:f>Sheet1!$K$6:$K$10</c:f>
              <c:numCache>
                <c:formatCode>General</c:formatCode>
                <c:ptCount val="5"/>
                <c:pt idx="0">
                  <c:v>1846</c:v>
                </c:pt>
                <c:pt idx="1">
                  <c:v>4378</c:v>
                </c:pt>
                <c:pt idx="2">
                  <c:v>6153</c:v>
                </c:pt>
                <c:pt idx="3">
                  <c:v>3804</c:v>
                </c:pt>
                <c:pt idx="4">
                  <c:v>364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945-4CD7-919D-5713777147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9557408"/>
        <c:axId val="278758544"/>
      </c:lineChart>
      <c:catAx>
        <c:axId val="349557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278758544"/>
        <c:crosses val="autoZero"/>
        <c:auto val="1"/>
        <c:lblAlgn val="ctr"/>
        <c:lblOffset val="100"/>
        <c:noMultiLvlLbl val="0"/>
      </c:catAx>
      <c:valAx>
        <c:axId val="278758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milijuni</a:t>
                </a:r>
                <a:r>
                  <a:rPr lang="en-US" baseline="0"/>
                  <a:t> HRK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r-Latn-R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349557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emf"/><Relationship Id="rId4" Type="http://schemas.openxmlformats.org/officeDocument/2006/relationships/image" Target="../media/image4.emf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emf"/><Relationship Id="rId4" Type="http://schemas.openxmlformats.org/officeDocument/2006/relationships/image" Target="../media/image4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7100" y="1435100"/>
            <a:ext cx="7277100" cy="2273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346200" y="1905000"/>
            <a:ext cx="6451600" cy="132080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999885" y="2185062"/>
            <a:ext cx="4978387" cy="818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466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5764D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2C74D-C308-4A23-A229-B5210813798C}" type="datetimeFigureOut">
              <a:rPr lang="hr-HR" smtClean="0"/>
              <a:t>11.9.2019.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1CF2-B59C-48EA-AF0E-1D39CBDC5CED}" type="slidenum">
              <a:rPr lang="hr-HR" smtClean="0"/>
              <a:t>‹#›</a:t>
            </a:fld>
            <a:endParaRPr lang="hr-HR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371950"/>
            <a:ext cx="899592" cy="765716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504" y="4572288"/>
            <a:ext cx="955111" cy="46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318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2C74D-C308-4A23-A229-B5210813798C}" type="datetimeFigureOut">
              <a:rPr lang="hr-HR" smtClean="0"/>
              <a:t>11.9.2019.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1CF2-B59C-48EA-AF0E-1D39CBDC5CED}" type="slidenum">
              <a:rPr lang="hr-HR" smtClean="0"/>
              <a:t>‹#›</a:t>
            </a:fld>
            <a:endParaRPr lang="hr-HR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371950"/>
            <a:ext cx="899592" cy="765716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504" y="4572288"/>
            <a:ext cx="955111" cy="46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103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>
                <a:solidFill>
                  <a:srgbClr val="85764D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 marL="342900" indent="-342900">
              <a:buClr>
                <a:srgbClr val="85764D"/>
              </a:buClr>
              <a:buFont typeface="Wingdings" panose="05000000000000000000" pitchFamily="2" charset="2"/>
              <a:buChar char="§"/>
              <a:defRPr sz="3200"/>
            </a:lvl1pPr>
            <a:lvl2pPr marL="742950" indent="-285750">
              <a:buClr>
                <a:srgbClr val="85764D"/>
              </a:buClr>
              <a:buFont typeface="Wingdings" panose="05000000000000000000" pitchFamily="2" charset="2"/>
              <a:buChar char="§"/>
              <a:defRPr sz="2800"/>
            </a:lvl2pPr>
            <a:lvl3pPr marL="1143000" indent="-228600">
              <a:buClr>
                <a:srgbClr val="85764D"/>
              </a:buClr>
              <a:buFont typeface="Wingdings" panose="05000000000000000000" pitchFamily="2" charset="2"/>
              <a:buChar char="§"/>
              <a:defRPr sz="2400"/>
            </a:lvl3pPr>
            <a:lvl4pPr marL="1600200" indent="-228600">
              <a:buClr>
                <a:srgbClr val="85764D"/>
              </a:buClr>
              <a:buFont typeface="Wingdings" panose="05000000000000000000" pitchFamily="2" charset="2"/>
              <a:buChar char="§"/>
              <a:defRPr sz="2000"/>
            </a:lvl4pPr>
            <a:lvl5pPr marL="2057400" indent="-228600">
              <a:buClr>
                <a:srgbClr val="85764D"/>
              </a:buClr>
              <a:buFont typeface="Wingdings" panose="05000000000000000000" pitchFamily="2" charset="2"/>
              <a:buChar char="§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2C74D-C308-4A23-A229-B5210813798C}" type="datetimeFigureOut">
              <a:rPr lang="hr-HR" smtClean="0"/>
              <a:t>11.9.2019.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1CF2-B59C-48EA-AF0E-1D39CBDC5CED}" type="slidenum">
              <a:rPr lang="hr-HR" smtClean="0"/>
              <a:t>‹#›</a:t>
            </a:fld>
            <a:endParaRPr lang="hr-HR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371950"/>
            <a:ext cx="899592" cy="765716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504" y="4572288"/>
            <a:ext cx="955111" cy="46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7812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2C74D-C308-4A23-A229-B5210813798C}" type="datetimeFigureOut">
              <a:rPr lang="hr-HR" smtClean="0"/>
              <a:t>11.9.2019.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1CF2-B59C-48EA-AF0E-1D39CBDC5CED}" type="slidenum">
              <a:rPr lang="hr-HR" smtClean="0"/>
              <a:t>‹#›</a:t>
            </a:fld>
            <a:endParaRPr lang="hr-HR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371950"/>
            <a:ext cx="899592" cy="765716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504" y="4572288"/>
            <a:ext cx="955111" cy="46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4771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5764D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2C74D-C308-4A23-A229-B5210813798C}" type="datetimeFigureOut">
              <a:rPr lang="hr-HR" smtClean="0"/>
              <a:t>11.9.2019.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1CF2-B59C-48EA-AF0E-1D39CBDC5CED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371950"/>
            <a:ext cx="899592" cy="765716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504" y="4572288"/>
            <a:ext cx="955111" cy="46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480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>
            <a:lvl1pPr>
              <a:defRPr>
                <a:solidFill>
                  <a:srgbClr val="85764D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2C74D-C308-4A23-A229-B5210813798C}" type="datetimeFigureOut">
              <a:rPr lang="hr-HR" smtClean="0"/>
              <a:t>11.9.2019.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1CF2-B59C-48EA-AF0E-1D39CBDC5CED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371950"/>
            <a:ext cx="899592" cy="765716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504" y="4572288"/>
            <a:ext cx="955111" cy="46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2189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lternate Title and Conten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211144" cy="857250"/>
          </a:xfrm>
        </p:spPr>
        <p:txBody>
          <a:bodyPr lIns="0"/>
          <a:lstStyle>
            <a:lvl1pPr algn="l">
              <a:defRPr>
                <a:solidFill>
                  <a:srgbClr val="85764D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85764D"/>
              </a:buClr>
              <a:buFont typeface="Wingdings" panose="05000000000000000000" pitchFamily="2" charset="2"/>
              <a:buChar char="§"/>
              <a:defRPr/>
            </a:lvl1pPr>
            <a:lvl2pPr marL="742950" indent="-285750">
              <a:buClr>
                <a:srgbClr val="85764D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85764D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rgbClr val="85764D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85764D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2C74D-C308-4A23-A229-B5210813798C}" type="datetimeFigureOut">
              <a:rPr lang="hr-HR" smtClean="0"/>
              <a:t>11.9.2019.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1CF2-B59C-48EA-AF0E-1D39CBDC5CED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920" y="339502"/>
            <a:ext cx="751256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56376" y="267494"/>
            <a:ext cx="899592" cy="765716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813095" y="411510"/>
            <a:ext cx="1063631" cy="51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3368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lternate Title and Conten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19256" cy="857250"/>
          </a:xfrm>
        </p:spPr>
        <p:txBody>
          <a:bodyPr lIns="0"/>
          <a:lstStyle>
            <a:lvl1pPr algn="l">
              <a:defRPr>
                <a:solidFill>
                  <a:srgbClr val="85764D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85764D"/>
              </a:buClr>
              <a:buFont typeface="Wingdings" panose="05000000000000000000" pitchFamily="2" charset="2"/>
              <a:buChar char="§"/>
              <a:defRPr/>
            </a:lvl1pPr>
            <a:lvl2pPr marL="742950" indent="-285750">
              <a:buClr>
                <a:srgbClr val="85764D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85764D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rgbClr val="85764D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85764D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2C74D-C308-4A23-A229-B5210813798C}" type="datetimeFigureOut">
              <a:rPr lang="hr-HR" smtClean="0"/>
              <a:t>11.9.2019.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1CF2-B59C-48EA-AF0E-1D39CBDC5CE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6912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92280" y="3435846"/>
            <a:ext cx="1800200" cy="144016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36296" y="3651870"/>
            <a:ext cx="1621727" cy="121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6664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8264" y="3723878"/>
            <a:ext cx="1944216" cy="1152128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48264" y="3795886"/>
            <a:ext cx="2034337" cy="95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822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27784" y="1689348"/>
            <a:ext cx="6048672" cy="1102519"/>
          </a:xfrm>
        </p:spPr>
        <p:txBody>
          <a:bodyPr/>
          <a:lstStyle>
            <a:lvl1pPr algn="l">
              <a:defRPr>
                <a:solidFill>
                  <a:srgbClr val="85764D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27784" y="3057500"/>
            <a:ext cx="6048672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617440" y="4767263"/>
            <a:ext cx="1306488" cy="273844"/>
          </a:xfrm>
        </p:spPr>
        <p:txBody>
          <a:bodyPr/>
          <a:lstStyle/>
          <a:p>
            <a:fld id="{51F2C74D-C308-4A23-A229-B5210813798C}" type="datetimeFigureOut">
              <a:rPr lang="hr-HR" smtClean="0"/>
              <a:t>11.9.2019.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27984" y="4767263"/>
            <a:ext cx="2895600" cy="273844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12360" y="4767263"/>
            <a:ext cx="1197496" cy="273844"/>
          </a:xfrm>
        </p:spPr>
        <p:txBody>
          <a:bodyPr/>
          <a:lstStyle/>
          <a:p>
            <a:fld id="{61A61CF2-B59C-48EA-AF0E-1D39CBDC5CED}" type="slidenum">
              <a:rPr lang="hr-HR" smtClean="0"/>
              <a:t>‹#›</a:t>
            </a:fld>
            <a:endParaRPr lang="hr-HR"/>
          </a:p>
        </p:txBody>
      </p:sp>
      <p:pic>
        <p:nvPicPr>
          <p:cNvPr id="10" name="Picture 9" descr="podloga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081"/>
            <a:ext cx="2168508" cy="51702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79512" y="411510"/>
            <a:ext cx="1697464" cy="80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731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7534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>
                <a:solidFill>
                  <a:srgbClr val="85764D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2C74D-C308-4A23-A229-B5210813798C}" type="datetimeFigureOut">
              <a:rPr lang="hr-HR" smtClean="0"/>
              <a:t>11.9.2019.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1CF2-B59C-48EA-AF0E-1D39CBDC5CED}" type="slidenum">
              <a:rPr lang="hr-HR" smtClean="0"/>
              <a:t>‹#›</a:t>
            </a:fld>
            <a:endParaRPr lang="hr-HR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371950"/>
            <a:ext cx="899592" cy="765716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504" y="4572288"/>
            <a:ext cx="955111" cy="46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148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5764D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85764D"/>
              </a:buClr>
              <a:buFont typeface="Wingdings" panose="05000000000000000000" pitchFamily="2" charset="2"/>
              <a:buChar char="§"/>
              <a:defRPr/>
            </a:lvl1pPr>
            <a:lvl2pPr marL="742950" indent="-285750">
              <a:buClr>
                <a:srgbClr val="85764D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85764D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rgbClr val="85764D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85764D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2C74D-C308-4A23-A229-B5210813798C}" type="datetimeFigureOut">
              <a:rPr lang="hr-HR" smtClean="0"/>
              <a:t>11.9.2019.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1CF2-B59C-48EA-AF0E-1D39CBDC5CED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371950"/>
            <a:ext cx="899592" cy="765716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504" y="4572288"/>
            <a:ext cx="955111" cy="46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328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211144" cy="857250"/>
          </a:xfrm>
        </p:spPr>
        <p:txBody>
          <a:bodyPr lIns="0"/>
          <a:lstStyle>
            <a:lvl1pPr algn="l">
              <a:defRPr>
                <a:solidFill>
                  <a:srgbClr val="85764D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85764D"/>
              </a:buClr>
              <a:buFont typeface="Wingdings" panose="05000000000000000000" pitchFamily="2" charset="2"/>
              <a:buChar char="§"/>
              <a:defRPr/>
            </a:lvl1pPr>
            <a:lvl2pPr marL="742950" indent="-285750">
              <a:buClr>
                <a:srgbClr val="85764D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85764D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rgbClr val="85764D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85764D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2C74D-C308-4A23-A229-B5210813798C}" type="datetimeFigureOut">
              <a:rPr lang="hr-HR" smtClean="0"/>
              <a:t>11.9.2019.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1CF2-B59C-48EA-AF0E-1D39CBDC5CED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920" y="339502"/>
            <a:ext cx="751256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4371950"/>
            <a:ext cx="899592" cy="765716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7504" y="4572288"/>
            <a:ext cx="955111" cy="4624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62593" y="283180"/>
            <a:ext cx="899592" cy="765716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740352" y="339502"/>
            <a:ext cx="1252286" cy="60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795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19256" cy="857250"/>
          </a:xfrm>
        </p:spPr>
        <p:txBody>
          <a:bodyPr lIns="0"/>
          <a:lstStyle>
            <a:lvl1pPr algn="l">
              <a:defRPr>
                <a:solidFill>
                  <a:srgbClr val="85764D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85764D"/>
              </a:buClr>
              <a:buFont typeface="Wingdings" panose="05000000000000000000" pitchFamily="2" charset="2"/>
              <a:buChar char="§"/>
              <a:defRPr/>
            </a:lvl1pPr>
            <a:lvl2pPr marL="742950" indent="-285750">
              <a:buClr>
                <a:srgbClr val="85764D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85764D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rgbClr val="85764D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85764D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2C74D-C308-4A23-A229-B5210813798C}" type="datetimeFigureOut">
              <a:rPr lang="hr-HR" smtClean="0"/>
              <a:t>11.9.2019.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1CF2-B59C-48EA-AF0E-1D39CBDC5CED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371950"/>
            <a:ext cx="899592" cy="765716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504" y="4572288"/>
            <a:ext cx="955111" cy="46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075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>
            <a:normAutofit/>
          </a:bodyPr>
          <a:lstStyle>
            <a:lvl1pPr algn="l">
              <a:defRPr sz="3200" b="1" cap="all">
                <a:solidFill>
                  <a:srgbClr val="85764D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2C74D-C308-4A23-A229-B5210813798C}" type="datetimeFigureOut">
              <a:rPr lang="hr-HR" smtClean="0"/>
              <a:t>11.9.2019.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1CF2-B59C-48EA-AF0E-1D39CBDC5CED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371950"/>
            <a:ext cx="899592" cy="765716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504" y="4572288"/>
            <a:ext cx="955111" cy="46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542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5764D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31590"/>
            <a:ext cx="4038600" cy="2545556"/>
          </a:xfrm>
        </p:spPr>
        <p:txBody>
          <a:bodyPr/>
          <a:lstStyle>
            <a:lvl1pPr marL="342900" indent="-342900">
              <a:buClr>
                <a:srgbClr val="85764D"/>
              </a:buClr>
              <a:buFont typeface="Wingdings" panose="05000000000000000000" pitchFamily="2" charset="2"/>
              <a:buChar char="§"/>
              <a:defRPr sz="2400"/>
            </a:lvl1pPr>
            <a:lvl2pPr marL="742950" indent="-285750">
              <a:buClr>
                <a:srgbClr val="85764D"/>
              </a:buClr>
              <a:buFont typeface="Wingdings" panose="05000000000000000000" pitchFamily="2" charset="2"/>
              <a:buChar char="§"/>
              <a:defRPr sz="2400"/>
            </a:lvl2pPr>
            <a:lvl3pPr marL="1143000" indent="-228600">
              <a:buClr>
                <a:srgbClr val="85764D"/>
              </a:buClr>
              <a:buFont typeface="Wingdings" panose="05000000000000000000" pitchFamily="2" charset="2"/>
              <a:buChar char="§"/>
              <a:defRPr sz="2000"/>
            </a:lvl3pPr>
            <a:lvl4pPr marL="1600200" indent="-228600">
              <a:buClr>
                <a:srgbClr val="85764D"/>
              </a:buClr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rgbClr val="85764D"/>
              </a:buClr>
              <a:buFont typeface="Wingdings" panose="05000000000000000000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31590"/>
            <a:ext cx="4038600" cy="2545556"/>
          </a:xfrm>
        </p:spPr>
        <p:txBody>
          <a:bodyPr/>
          <a:lstStyle>
            <a:lvl1pPr marL="342900" indent="-342900">
              <a:buClr>
                <a:srgbClr val="85764D"/>
              </a:buClr>
              <a:buFont typeface="Wingdings" panose="05000000000000000000" pitchFamily="2" charset="2"/>
              <a:buChar char="§"/>
              <a:defRPr sz="2400"/>
            </a:lvl1pPr>
            <a:lvl2pPr marL="742950" indent="-285750">
              <a:buClr>
                <a:srgbClr val="85764D"/>
              </a:buClr>
              <a:buFont typeface="Wingdings" panose="05000000000000000000" pitchFamily="2" charset="2"/>
              <a:buChar char="§"/>
              <a:defRPr sz="2400"/>
            </a:lvl2pPr>
            <a:lvl3pPr marL="1143000" indent="-228600">
              <a:buClr>
                <a:srgbClr val="85764D"/>
              </a:buClr>
              <a:buFont typeface="Wingdings" panose="05000000000000000000" pitchFamily="2" charset="2"/>
              <a:buChar char="§"/>
              <a:defRPr sz="2000"/>
            </a:lvl3pPr>
            <a:lvl4pPr marL="1600200" indent="-228600">
              <a:buClr>
                <a:srgbClr val="85764D"/>
              </a:buClr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rgbClr val="85764D"/>
              </a:buClr>
              <a:buFont typeface="Wingdings" panose="05000000000000000000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2C74D-C308-4A23-A229-B5210813798C}" type="datetimeFigureOut">
              <a:rPr lang="hr-HR" smtClean="0"/>
              <a:t>11.9.2019.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1CF2-B59C-48EA-AF0E-1D39CBDC5CED}" type="slidenum">
              <a:rPr lang="hr-HR" smtClean="0"/>
              <a:t>‹#›</a:t>
            </a:fld>
            <a:endParaRPr lang="hr-HR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371950"/>
            <a:ext cx="899592" cy="765716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504" y="4572288"/>
            <a:ext cx="955111" cy="46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440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>
                <a:solidFill>
                  <a:srgbClr val="85764D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85764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 marL="342900" indent="-342900">
              <a:buClr>
                <a:srgbClr val="85764D"/>
              </a:buClr>
              <a:buFont typeface="Wingdings" panose="05000000000000000000" pitchFamily="2" charset="2"/>
              <a:buChar char="§"/>
              <a:defRPr sz="2000"/>
            </a:lvl1pPr>
            <a:lvl2pPr marL="742950" indent="-285750">
              <a:buClr>
                <a:srgbClr val="85764D"/>
              </a:buClr>
              <a:buFont typeface="Wingdings" panose="05000000000000000000" pitchFamily="2" charset="2"/>
              <a:buChar char="§"/>
              <a:defRPr sz="2000"/>
            </a:lvl2pPr>
            <a:lvl3pPr marL="1143000" indent="-228600">
              <a:buClr>
                <a:srgbClr val="85764D"/>
              </a:buClr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rgbClr val="85764D"/>
              </a:buClr>
              <a:buFont typeface="Wingdings" panose="05000000000000000000" pitchFamily="2" charset="2"/>
              <a:buChar char="§"/>
              <a:defRPr sz="1600"/>
            </a:lvl4pPr>
            <a:lvl5pPr marL="2057400" indent="-228600">
              <a:buClr>
                <a:srgbClr val="85764D"/>
              </a:buClr>
              <a:buFont typeface="Wingdings" panose="05000000000000000000" pitchFamily="2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85764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 marL="342900" indent="-342900">
              <a:buClr>
                <a:srgbClr val="85764D"/>
              </a:buClr>
              <a:buFont typeface="Wingdings" panose="05000000000000000000" pitchFamily="2" charset="2"/>
              <a:buChar char="§"/>
              <a:defRPr sz="2000"/>
            </a:lvl1pPr>
            <a:lvl2pPr marL="742950" indent="-285750">
              <a:buClr>
                <a:srgbClr val="85764D"/>
              </a:buClr>
              <a:buFont typeface="Wingdings" panose="05000000000000000000" pitchFamily="2" charset="2"/>
              <a:buChar char="§"/>
              <a:defRPr sz="2000"/>
            </a:lvl2pPr>
            <a:lvl3pPr marL="1143000" indent="-228600">
              <a:buClr>
                <a:srgbClr val="85764D"/>
              </a:buClr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rgbClr val="85764D"/>
              </a:buClr>
              <a:buFont typeface="Wingdings" panose="05000000000000000000" pitchFamily="2" charset="2"/>
              <a:buChar char="§"/>
              <a:defRPr sz="1600"/>
            </a:lvl4pPr>
            <a:lvl5pPr marL="2057400" indent="-228600">
              <a:buClr>
                <a:srgbClr val="85764D"/>
              </a:buClr>
              <a:buFont typeface="Wingdings" panose="05000000000000000000" pitchFamily="2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2C74D-C308-4A23-A229-B5210813798C}" type="datetimeFigureOut">
              <a:rPr lang="hr-HR" smtClean="0"/>
              <a:t>11.9.2019.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1CF2-B59C-48EA-AF0E-1D39CBDC5CED}" type="slidenum">
              <a:rPr lang="hr-HR" smtClean="0"/>
              <a:t>‹#›</a:t>
            </a:fld>
            <a:endParaRPr lang="hr-HR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371950"/>
            <a:ext cx="899592" cy="765716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504" y="4572288"/>
            <a:ext cx="955111" cy="46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346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03648" y="4767263"/>
            <a:ext cx="130648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51F2C74D-C308-4A23-A229-B5210813798C}" type="datetimeFigureOut">
              <a:rPr lang="hr-HR" smtClean="0"/>
              <a:pPr/>
              <a:t>11.9.2019.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43808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40152" y="4767263"/>
            <a:ext cx="119749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61A61CF2-B59C-48EA-AF0E-1D39CBDC5CED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02342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4" r:id="rId2"/>
    <p:sldLayoutId id="2147483661" r:id="rId3"/>
    <p:sldLayoutId id="2147483662" r:id="rId4"/>
    <p:sldLayoutId id="2147483672" r:id="rId5"/>
    <p:sldLayoutId id="2147483673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85764D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7727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Upravljanje</a:t>
            </a:r>
            <a:r>
              <a:rPr lang="en-US" dirty="0"/>
              <a:t> </a:t>
            </a:r>
            <a:r>
              <a:rPr lang="en-US" dirty="0" err="1"/>
              <a:t>potraživanjima</a:t>
            </a:r>
            <a:r>
              <a:rPr lang="en-US" dirty="0"/>
              <a:t> 2019. </a:t>
            </a:r>
            <a:br>
              <a:rPr lang="hr-HR" dirty="0"/>
            </a:br>
            <a:r>
              <a:rPr lang="hr-HR" sz="2200" dirty="0"/>
              <a:t>Konferencija LIDERA i EOS </a:t>
            </a:r>
            <a:r>
              <a:rPr lang="hr-HR" sz="2200" dirty="0" err="1"/>
              <a:t>Matrixa</a:t>
            </a:r>
            <a:r>
              <a:rPr lang="hr-HR" sz="2200" dirty="0"/>
              <a:t>, 17. rujna 2019.</a:t>
            </a:r>
            <a:endParaRPr lang="en-US" sz="2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Zdenko</a:t>
            </a:r>
            <a:r>
              <a:rPr lang="en-US" dirty="0"/>
              <a:t> </a:t>
            </a:r>
            <a:r>
              <a:rPr lang="en-US" dirty="0" err="1"/>
              <a:t>Adrović</a:t>
            </a:r>
            <a:r>
              <a:rPr lang="en-US" dirty="0"/>
              <a:t>, HUB</a:t>
            </a:r>
          </a:p>
        </p:txBody>
      </p:sp>
    </p:spTree>
    <p:extLst>
      <p:ext uri="{BB962C8B-B14F-4D97-AF65-F5344CB8AC3E}">
        <p14:creationId xmlns:p14="http://schemas.microsoft.com/office/powerpoint/2010/main" val="1556403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dirty="0" err="1"/>
              <a:t>Omjer</a:t>
            </a:r>
            <a:r>
              <a:rPr lang="en-US" sz="2400" dirty="0"/>
              <a:t> </a:t>
            </a:r>
            <a:r>
              <a:rPr lang="en-US" sz="2400" dirty="0" err="1"/>
              <a:t>loših</a:t>
            </a:r>
            <a:r>
              <a:rPr lang="en-US" sz="2400" dirty="0"/>
              <a:t> </a:t>
            </a:r>
            <a:r>
              <a:rPr lang="en-US" sz="2400" dirty="0" err="1"/>
              <a:t>kredita</a:t>
            </a:r>
            <a:r>
              <a:rPr lang="en-US" sz="2400" dirty="0"/>
              <a:t> </a:t>
            </a:r>
            <a:r>
              <a:rPr lang="en-US" sz="2400" dirty="0" err="1"/>
              <a:t>usporio</a:t>
            </a:r>
            <a:r>
              <a:rPr lang="en-US" sz="2400" dirty="0"/>
              <a:t> je pad i </a:t>
            </a:r>
            <a:r>
              <a:rPr lang="en-US" sz="2400" dirty="0" err="1"/>
              <a:t>još</a:t>
            </a:r>
            <a:r>
              <a:rPr lang="en-US" sz="2400" dirty="0"/>
              <a:t> </a:t>
            </a:r>
            <a:r>
              <a:rPr lang="en-US" sz="2400" dirty="0" err="1"/>
              <a:t>uvijek</a:t>
            </a:r>
            <a:r>
              <a:rPr lang="en-US" sz="2400" dirty="0"/>
              <a:t> je </a:t>
            </a:r>
            <a:r>
              <a:rPr lang="en-US" sz="2400" dirty="0" err="1"/>
              <a:t>vrlo</a:t>
            </a:r>
            <a:r>
              <a:rPr lang="en-US" sz="2400" dirty="0"/>
              <a:t> </a:t>
            </a:r>
            <a:r>
              <a:rPr lang="en-US" sz="2400" dirty="0" err="1"/>
              <a:t>visok</a:t>
            </a:r>
            <a:r>
              <a:rPr lang="en-US" sz="2400" dirty="0"/>
              <a:t> u </a:t>
            </a:r>
            <a:r>
              <a:rPr lang="en-US" sz="2400" dirty="0" err="1"/>
              <a:t>međunarodnim</a:t>
            </a:r>
            <a:r>
              <a:rPr lang="en-US" sz="2400" dirty="0"/>
              <a:t> </a:t>
            </a:r>
            <a:r>
              <a:rPr lang="en-US" sz="2400" dirty="0" err="1"/>
              <a:t>usporedbama</a:t>
            </a:r>
            <a:endParaRPr lang="en-US" sz="2400" dirty="0"/>
          </a:p>
        </p:txBody>
      </p:sp>
      <p:graphicFrame>
        <p:nvGraphicFramePr>
          <p:cNvPr id="3" name="Grafikon 52"/>
          <p:cNvGraphicFramePr/>
          <p:nvPr/>
        </p:nvGraphicFramePr>
        <p:xfrm>
          <a:off x="457201" y="1347614"/>
          <a:ext cx="3898776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355977" y="2931790"/>
            <a:ext cx="1224136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/>
              <a:t>9,2% je visoko za ovu fazu poslovnog ciklusa</a:t>
            </a:r>
          </a:p>
          <a:p>
            <a:pPr algn="ctr"/>
            <a:endParaRPr lang="en-US" sz="1200"/>
          </a:p>
          <a:p>
            <a:pPr algn="ctr"/>
            <a:r>
              <a:rPr lang="en-US" sz="900"/>
              <a:t>U grupi s Ciprom, Albanijom, Portugalom i BiH</a:t>
            </a:r>
          </a:p>
        </p:txBody>
      </p:sp>
      <p:graphicFrame>
        <p:nvGraphicFramePr>
          <p:cNvPr id="5" name="Grafikon 54"/>
          <p:cNvGraphicFramePr/>
          <p:nvPr/>
        </p:nvGraphicFramePr>
        <p:xfrm>
          <a:off x="5508104" y="1560190"/>
          <a:ext cx="353873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H="1">
            <a:off x="4211960" y="3075806"/>
            <a:ext cx="2160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436096" y="4083918"/>
            <a:ext cx="4320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0952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dirty="0" err="1"/>
              <a:t>Regulatorna</a:t>
            </a:r>
            <a:r>
              <a:rPr lang="en-US" sz="2400" dirty="0"/>
              <a:t> </a:t>
            </a:r>
            <a:r>
              <a:rPr lang="en-US" sz="2400" dirty="0" err="1"/>
              <a:t>neizvjesnost</a:t>
            </a:r>
            <a:r>
              <a:rPr lang="en-US" sz="2400" dirty="0"/>
              <a:t>: stale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prodaje</a:t>
            </a:r>
            <a:r>
              <a:rPr lang="en-US" sz="2400" dirty="0"/>
              <a:t> </a:t>
            </a:r>
            <a:r>
              <a:rPr lang="en-US" sz="2400" dirty="0" err="1"/>
              <a:t>portfelja</a:t>
            </a:r>
            <a:r>
              <a:rPr lang="en-US" sz="2400" dirty="0"/>
              <a:t> </a:t>
            </a:r>
            <a:r>
              <a:rPr lang="en-US" sz="2400" dirty="0" err="1"/>
              <a:t>kredita</a:t>
            </a:r>
            <a:endParaRPr lang="en-US" sz="2400" dirty="0"/>
          </a:p>
        </p:txBody>
      </p:sp>
      <p:graphicFrame>
        <p:nvGraphicFramePr>
          <p:cNvPr id="3" name="Chart 2"/>
          <p:cNvGraphicFramePr>
            <a:graphicFrameLocks/>
          </p:cNvGraphicFramePr>
          <p:nvPr/>
        </p:nvGraphicFramePr>
        <p:xfrm>
          <a:off x="755576" y="127560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868144" y="2139374"/>
            <a:ext cx="26642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Dio</a:t>
            </a:r>
            <a:r>
              <a:rPr lang="en-US" sz="1200" dirty="0"/>
              <a:t> </a:t>
            </a:r>
            <a:r>
              <a:rPr lang="en-US" sz="1200" dirty="0" err="1"/>
              <a:t>usporavanja</a:t>
            </a:r>
            <a:r>
              <a:rPr lang="en-US" sz="1200" dirty="0"/>
              <a:t> je </a:t>
            </a:r>
            <a:r>
              <a:rPr lang="en-US" sz="1200" dirty="0" err="1"/>
              <a:t>prirodan</a:t>
            </a:r>
            <a:r>
              <a:rPr lang="en-US" sz="1200" dirty="0"/>
              <a:t> (</a:t>
            </a:r>
            <a:r>
              <a:rPr lang="en-US" sz="1200" dirty="0" err="1"/>
              <a:t>dogodio</a:t>
            </a:r>
            <a:r>
              <a:rPr lang="en-US" sz="1200" dirty="0"/>
              <a:t> bi se bez </a:t>
            </a:r>
            <a:r>
              <a:rPr lang="en-US" sz="1200" dirty="0" err="1"/>
              <a:t>obzira</a:t>
            </a:r>
            <a:r>
              <a:rPr lang="en-US" sz="1200" dirty="0"/>
              <a:t> na </a:t>
            </a:r>
            <a:r>
              <a:rPr lang="en-US" sz="1200" dirty="0" err="1"/>
              <a:t>regulatornu</a:t>
            </a:r>
            <a:r>
              <a:rPr lang="en-US" sz="1200" dirty="0"/>
              <a:t> </a:t>
            </a:r>
            <a:r>
              <a:rPr lang="en-US" sz="1200" dirty="0" err="1"/>
              <a:t>neizvjesnost</a:t>
            </a:r>
            <a:r>
              <a:rPr lang="en-US" sz="1200" dirty="0"/>
              <a:t>), no </a:t>
            </a:r>
            <a:r>
              <a:rPr lang="en-US" sz="1200" dirty="0" err="1"/>
              <a:t>kontrakcija</a:t>
            </a:r>
            <a:r>
              <a:rPr lang="en-US" sz="1200" dirty="0"/>
              <a:t> je </a:t>
            </a:r>
            <a:r>
              <a:rPr lang="en-US" sz="1200" dirty="0" err="1"/>
              <a:t>prejaka</a:t>
            </a:r>
            <a:r>
              <a:rPr lang="en-US" sz="1200" dirty="0"/>
              <a:t> da bi </a:t>
            </a:r>
            <a:r>
              <a:rPr lang="en-US" sz="1200" dirty="0" err="1"/>
              <a:t>razlog</a:t>
            </a:r>
            <a:r>
              <a:rPr lang="en-US" sz="1200" dirty="0"/>
              <a:t> bio </a:t>
            </a:r>
            <a:r>
              <a:rPr lang="en-US" sz="1200" dirty="0" err="1"/>
              <a:t>samo</a:t>
            </a:r>
            <a:r>
              <a:rPr lang="en-US" sz="1200" dirty="0"/>
              <a:t> to.</a:t>
            </a:r>
          </a:p>
        </p:txBody>
      </p:sp>
    </p:spTree>
    <p:extLst>
      <p:ext uri="{BB962C8B-B14F-4D97-AF65-F5344CB8AC3E}">
        <p14:creationId xmlns:p14="http://schemas.microsoft.com/office/powerpoint/2010/main" val="861696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/>
              <a:t>Podsjetnik na HUB Analizu 66 (studeni 2018)</a:t>
            </a:r>
            <a:br>
              <a:rPr lang="en-US" sz="2400"/>
            </a:br>
            <a:r>
              <a:rPr lang="en-US" sz="1800"/>
              <a:t>nakon provedbe jednokratnih mjera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779662"/>
            <a:ext cx="4343898" cy="21602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4741" y="1347614"/>
            <a:ext cx="4248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Jednokratni efekt prošlogodišnjih vladinih mjera</a:t>
            </a:r>
          </a:p>
        </p:txBody>
      </p:sp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5580112" y="1655391"/>
            <a:ext cx="2928830" cy="25797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75600" y="1063229"/>
            <a:ext cx="3137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Najbolje su prošli veliki dužnici koji duguju bankama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96136" y="4127438"/>
            <a:ext cx="11521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/>
              <a:t>1E+09 = mlrd HRK</a:t>
            </a:r>
          </a:p>
        </p:txBody>
      </p:sp>
    </p:spTree>
    <p:extLst>
      <p:ext uri="{BB962C8B-B14F-4D97-AF65-F5344CB8AC3E}">
        <p14:creationId xmlns:p14="http://schemas.microsoft.com/office/powerpoint/2010/main" val="2094070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/>
              <a:t>Podsjetnik na naše prošlogodišnje predviđanje iz HUB Analize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497" y="1491630"/>
            <a:ext cx="8229600" cy="2595735"/>
          </a:xfrm>
        </p:spPr>
        <p:txBody>
          <a:bodyPr>
            <a:normAutofit/>
          </a:bodyPr>
          <a:lstStyle/>
          <a:p>
            <a:r>
              <a:rPr lang="en-US" sz="1800" dirty="0" err="1"/>
              <a:t>Dugovi</a:t>
            </a:r>
            <a:r>
              <a:rPr lang="en-US" sz="1800" dirty="0"/>
              <a:t> i </a:t>
            </a:r>
            <a:r>
              <a:rPr lang="en-US" sz="1800" dirty="0" err="1"/>
              <a:t>dužnici</a:t>
            </a:r>
            <a:r>
              <a:rPr lang="en-US" sz="1800" dirty="0"/>
              <a:t> </a:t>
            </a:r>
            <a:r>
              <a:rPr lang="en-US" sz="1800" dirty="0" err="1"/>
              <a:t>će</a:t>
            </a:r>
            <a:r>
              <a:rPr lang="en-US" sz="1800" dirty="0"/>
              <a:t> se </a:t>
            </a:r>
            <a:r>
              <a:rPr lang="en-US" sz="1800" dirty="0" err="1"/>
              <a:t>početi</a:t>
            </a:r>
            <a:r>
              <a:rPr lang="en-US" sz="1800" dirty="0"/>
              <a:t> </a:t>
            </a:r>
            <a:r>
              <a:rPr lang="en-US" sz="1800" dirty="0" err="1"/>
              <a:t>vraćati</a:t>
            </a:r>
            <a:r>
              <a:rPr lang="en-US" sz="1800" dirty="0"/>
              <a:t> u </a:t>
            </a:r>
            <a:r>
              <a:rPr lang="en-US" sz="1800" dirty="0" err="1"/>
              <a:t>statistiku</a:t>
            </a:r>
            <a:r>
              <a:rPr lang="en-US" sz="1800" dirty="0"/>
              <a:t> </a:t>
            </a:r>
            <a:r>
              <a:rPr lang="en-US" sz="1800" dirty="0" err="1"/>
              <a:t>jer</a:t>
            </a:r>
            <a:r>
              <a:rPr lang="en-US" sz="1800" dirty="0"/>
              <a:t> </a:t>
            </a:r>
            <a:r>
              <a:rPr lang="en-US" sz="1800" dirty="0" err="1"/>
              <a:t>će</a:t>
            </a:r>
            <a:r>
              <a:rPr lang="en-US" sz="1800" dirty="0"/>
              <a:t> se </a:t>
            </a:r>
            <a:r>
              <a:rPr lang="en-US" sz="1800" dirty="0" err="1"/>
              <a:t>ovrhe</a:t>
            </a:r>
            <a:r>
              <a:rPr lang="en-US" sz="1800" dirty="0"/>
              <a:t> </a:t>
            </a:r>
            <a:r>
              <a:rPr lang="en-US" sz="1800" dirty="0" err="1"/>
              <a:t>ponovo</a:t>
            </a:r>
            <a:r>
              <a:rPr lang="en-US" sz="1800" dirty="0"/>
              <a:t> </a:t>
            </a:r>
            <a:r>
              <a:rPr lang="en-US" sz="1800" dirty="0" err="1"/>
              <a:t>pokretati</a:t>
            </a:r>
            <a:endParaRPr lang="en-US" sz="1800" dirty="0"/>
          </a:p>
          <a:p>
            <a:endParaRPr lang="en-US" sz="1800" dirty="0"/>
          </a:p>
          <a:p>
            <a:r>
              <a:rPr lang="en-US" sz="1800" dirty="0" err="1"/>
              <a:t>Uvođenje</a:t>
            </a:r>
            <a:r>
              <a:rPr lang="en-US" sz="1800" dirty="0"/>
              <a:t> </a:t>
            </a:r>
            <a:r>
              <a:rPr lang="en-US" sz="1800" dirty="0" err="1"/>
              <a:t>moralnog</a:t>
            </a:r>
            <a:r>
              <a:rPr lang="en-US" sz="1800" dirty="0"/>
              <a:t> </a:t>
            </a:r>
            <a:r>
              <a:rPr lang="en-US" sz="1800" dirty="0" err="1"/>
              <a:t>hazarda</a:t>
            </a:r>
            <a:endParaRPr lang="en-US" sz="1800" dirty="0"/>
          </a:p>
          <a:p>
            <a:pPr lvl="1"/>
            <a:r>
              <a:rPr lang="en-US" sz="1400" dirty="0" err="1"/>
              <a:t>linearni</a:t>
            </a:r>
            <a:r>
              <a:rPr lang="en-US" sz="1400" dirty="0"/>
              <a:t> </a:t>
            </a:r>
            <a:r>
              <a:rPr lang="en-US" sz="1400" dirty="0" err="1"/>
              <a:t>otpisi</a:t>
            </a:r>
            <a:r>
              <a:rPr lang="en-US" sz="1400" dirty="0"/>
              <a:t> bez </a:t>
            </a:r>
            <a:r>
              <a:rPr lang="en-US" sz="1400" dirty="0" err="1"/>
              <a:t>socijalnih</a:t>
            </a:r>
            <a:r>
              <a:rPr lang="en-US" sz="1400" dirty="0"/>
              <a:t> </a:t>
            </a:r>
            <a:r>
              <a:rPr lang="en-US" sz="1400" dirty="0" err="1"/>
              <a:t>kriterija</a:t>
            </a:r>
            <a:endParaRPr lang="en-US" sz="1400" dirty="0"/>
          </a:p>
          <a:p>
            <a:pPr lvl="1"/>
            <a:r>
              <a:rPr lang="en-US" sz="1400" dirty="0" err="1"/>
              <a:t>novi</a:t>
            </a:r>
            <a:r>
              <a:rPr lang="en-US" sz="1400" dirty="0"/>
              <a:t> </a:t>
            </a:r>
            <a:r>
              <a:rPr lang="en-US" sz="1400" dirty="0" err="1"/>
              <a:t>troškovi</a:t>
            </a:r>
            <a:r>
              <a:rPr lang="en-US" sz="1400" dirty="0"/>
              <a:t> </a:t>
            </a:r>
            <a:r>
              <a:rPr lang="en-US" sz="1400" dirty="0" err="1"/>
              <a:t>koji</a:t>
            </a:r>
            <a:r>
              <a:rPr lang="en-US" sz="1400" dirty="0"/>
              <a:t> </a:t>
            </a:r>
            <a:r>
              <a:rPr lang="en-US" sz="1400" dirty="0" err="1"/>
              <a:t>mijenjaju</a:t>
            </a:r>
            <a:r>
              <a:rPr lang="en-US" sz="1400" dirty="0"/>
              <a:t> </a:t>
            </a:r>
            <a:r>
              <a:rPr lang="en-US" sz="1400" dirty="0" err="1"/>
              <a:t>poticaje</a:t>
            </a:r>
            <a:r>
              <a:rPr lang="en-US" sz="1400" dirty="0"/>
              <a:t> </a:t>
            </a:r>
            <a:r>
              <a:rPr lang="en-US" sz="1400" dirty="0" err="1"/>
              <a:t>kreditora</a:t>
            </a:r>
            <a:r>
              <a:rPr lang="en-US" sz="1400" dirty="0"/>
              <a:t> i </a:t>
            </a:r>
            <a:r>
              <a:rPr lang="en-US" sz="1400" dirty="0" err="1"/>
              <a:t>dužnika</a:t>
            </a:r>
            <a:r>
              <a:rPr lang="en-US" sz="1400" dirty="0"/>
              <a:t> (</a:t>
            </a:r>
            <a:r>
              <a:rPr lang="en-US" sz="1400" dirty="0" err="1"/>
              <a:t>kreditor</a:t>
            </a:r>
            <a:r>
              <a:rPr lang="en-US" sz="1400" dirty="0"/>
              <a:t> </a:t>
            </a:r>
            <a:r>
              <a:rPr lang="en-US" sz="1400" dirty="0" err="1"/>
              <a:t>plaća</a:t>
            </a:r>
            <a:r>
              <a:rPr lang="en-US" sz="1400" dirty="0"/>
              <a:t> </a:t>
            </a:r>
            <a:r>
              <a:rPr lang="en-US" sz="1400" dirty="0" err="1"/>
              <a:t>novu</a:t>
            </a:r>
            <a:r>
              <a:rPr lang="en-US" sz="1400" dirty="0"/>
              <a:t> </a:t>
            </a:r>
            <a:r>
              <a:rPr lang="en-US" sz="1400" dirty="0" err="1"/>
              <a:t>ovrhu</a:t>
            </a:r>
            <a:r>
              <a:rPr lang="en-US" sz="1400" dirty="0"/>
              <a:t> no </a:t>
            </a:r>
            <a:r>
              <a:rPr lang="en-US" sz="1400" dirty="0" err="1"/>
              <a:t>trošak</a:t>
            </a:r>
            <a:r>
              <a:rPr lang="en-US" sz="1400" dirty="0"/>
              <a:t> se na </a:t>
            </a:r>
            <a:r>
              <a:rPr lang="en-US" sz="1400" dirty="0" err="1"/>
              <a:t>kraju</a:t>
            </a:r>
            <a:r>
              <a:rPr lang="en-US" sz="1400" dirty="0"/>
              <a:t> </a:t>
            </a:r>
            <a:r>
              <a:rPr lang="en-US" sz="1400" dirty="0" err="1"/>
              <a:t>naplaćuje</a:t>
            </a:r>
            <a:r>
              <a:rPr lang="en-US" sz="1400" dirty="0"/>
              <a:t> od </a:t>
            </a:r>
            <a:r>
              <a:rPr lang="en-US" sz="1400" dirty="0" err="1"/>
              <a:t>dužnika</a:t>
            </a:r>
            <a:r>
              <a:rPr lang="en-US" sz="1400" dirty="0"/>
              <a:t>)</a:t>
            </a:r>
          </a:p>
          <a:p>
            <a:pPr lvl="1"/>
            <a:r>
              <a:rPr lang="en-US" sz="1400" dirty="0" err="1"/>
              <a:t>širenje</a:t>
            </a:r>
            <a:r>
              <a:rPr lang="en-US" sz="1400" dirty="0"/>
              <a:t> </a:t>
            </a:r>
            <a:r>
              <a:rPr lang="en-US" sz="1400" dirty="0" err="1"/>
              <a:t>prostora</a:t>
            </a:r>
            <a:r>
              <a:rPr lang="en-US" sz="1400" dirty="0"/>
              <a:t> za </a:t>
            </a:r>
            <a:r>
              <a:rPr lang="en-US" sz="1400" dirty="0" err="1"/>
              <a:t>ulazak</a:t>
            </a:r>
            <a:r>
              <a:rPr lang="en-US" sz="1400" dirty="0"/>
              <a:t> u </a:t>
            </a:r>
            <a:r>
              <a:rPr lang="en-US" sz="1400" dirty="0" err="1"/>
              <a:t>zastare</a:t>
            </a:r>
            <a:endParaRPr lang="en-US" sz="1400" dirty="0"/>
          </a:p>
          <a:p>
            <a:pPr lvl="1"/>
            <a:r>
              <a:rPr lang="en-US" sz="1400" dirty="0" err="1"/>
              <a:t>slabljenje</a:t>
            </a:r>
            <a:r>
              <a:rPr lang="en-US" sz="1400" dirty="0"/>
              <a:t> </a:t>
            </a:r>
            <a:r>
              <a:rPr lang="en-US" sz="1400" dirty="0" err="1"/>
              <a:t>financijske</a:t>
            </a:r>
            <a:r>
              <a:rPr lang="en-US" sz="1400" dirty="0"/>
              <a:t> discipline </a:t>
            </a:r>
          </a:p>
        </p:txBody>
      </p:sp>
    </p:spTree>
    <p:extLst>
      <p:ext uri="{BB962C8B-B14F-4D97-AF65-F5344CB8AC3E}">
        <p14:creationId xmlns:p14="http://schemas.microsoft.com/office/powerpoint/2010/main" val="1511054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Zašto</a:t>
            </a:r>
            <a:r>
              <a:rPr lang="en-US" sz="2400" dirty="0"/>
              <a:t> se problem </a:t>
            </a:r>
            <a:r>
              <a:rPr lang="en-US" sz="2400" dirty="0" err="1"/>
              <a:t>ne rješava jednostavnom intervencijom?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29"/>
            <a:ext cx="8229600" cy="3531394"/>
          </a:xfrm>
        </p:spPr>
        <p:txBody>
          <a:bodyPr>
            <a:normAutofit/>
          </a:bodyPr>
          <a:lstStyle/>
          <a:p>
            <a:r>
              <a:rPr lang="en-US" sz="2000" dirty="0" err="1"/>
              <a:t>Ponov</a:t>
            </a:r>
            <a:r>
              <a:rPr lang="hr-HR" sz="2000" dirty="0"/>
              <a:t>no</a:t>
            </a:r>
            <a:r>
              <a:rPr lang="en-US" sz="2000" dirty="0"/>
              <a:t> se </a:t>
            </a:r>
            <a:r>
              <a:rPr lang="en-US" sz="2000" dirty="0" err="1"/>
              <a:t>išlo</a:t>
            </a:r>
            <a:r>
              <a:rPr lang="en-US" sz="2000" dirty="0"/>
              <a:t> u </a:t>
            </a:r>
            <a:r>
              <a:rPr lang="en-US" sz="2000" dirty="0" err="1"/>
              <a:t>rješavanje</a:t>
            </a:r>
            <a:r>
              <a:rPr lang="en-US" sz="2000" dirty="0"/>
              <a:t> </a:t>
            </a:r>
            <a:r>
              <a:rPr lang="en-US" sz="2000" dirty="0" err="1"/>
              <a:t>problema</a:t>
            </a:r>
            <a:r>
              <a:rPr lang="en-US" sz="2000" dirty="0"/>
              <a:t> bez </a:t>
            </a:r>
            <a:r>
              <a:rPr lang="en-US" sz="2000" dirty="0" err="1"/>
              <a:t>socijalnih</a:t>
            </a:r>
            <a:r>
              <a:rPr lang="en-US" sz="2000" dirty="0"/>
              <a:t> </a:t>
            </a:r>
            <a:r>
              <a:rPr lang="en-US" sz="2000" dirty="0" err="1"/>
              <a:t>kriterija</a:t>
            </a:r>
            <a:endParaRPr lang="en-US" sz="2000" dirty="0"/>
          </a:p>
          <a:p>
            <a:pPr lvl="1"/>
            <a:r>
              <a:rPr lang="en-US" sz="1800" dirty="0" err="1"/>
              <a:t>Kada</a:t>
            </a:r>
            <a:r>
              <a:rPr lang="en-US" sz="1800" dirty="0"/>
              <a:t> </a:t>
            </a:r>
            <a:r>
              <a:rPr lang="en-US" sz="1800" dirty="0" err="1"/>
              <a:t>ćemo</a:t>
            </a:r>
            <a:r>
              <a:rPr lang="en-US" sz="1800" dirty="0"/>
              <a:t> </a:t>
            </a:r>
            <a:r>
              <a:rPr lang="en-US" sz="1800" dirty="0" err="1"/>
              <a:t>utvrditi</a:t>
            </a:r>
            <a:r>
              <a:rPr lang="en-US" sz="1800" dirty="0"/>
              <a:t> </a:t>
            </a:r>
            <a:r>
              <a:rPr lang="en-US" sz="1800" dirty="0" err="1"/>
              <a:t>socijalne</a:t>
            </a:r>
            <a:r>
              <a:rPr lang="en-US" sz="1800" dirty="0"/>
              <a:t> </a:t>
            </a:r>
            <a:r>
              <a:rPr lang="en-US" sz="1800" dirty="0" err="1"/>
              <a:t>kriterije</a:t>
            </a:r>
            <a:r>
              <a:rPr lang="en-US" sz="1800" dirty="0"/>
              <a:t> </a:t>
            </a:r>
            <a:r>
              <a:rPr lang="en-US" sz="1800" dirty="0" err="1"/>
              <a:t>koji</a:t>
            </a:r>
            <a:r>
              <a:rPr lang="en-US" sz="1800" dirty="0"/>
              <a:t> </a:t>
            </a:r>
            <a:r>
              <a:rPr lang="en-US" sz="1800" dirty="0" err="1"/>
              <a:t>će</a:t>
            </a:r>
            <a:r>
              <a:rPr lang="en-US" sz="1800" dirty="0"/>
              <a:t> </a:t>
            </a:r>
            <a:r>
              <a:rPr lang="en-US" sz="1800" dirty="0" err="1"/>
              <a:t>povući</a:t>
            </a:r>
            <a:r>
              <a:rPr lang="en-US" sz="1800" dirty="0"/>
              <a:t> </a:t>
            </a:r>
            <a:r>
              <a:rPr lang="en-US" sz="1800" dirty="0" err="1"/>
              <a:t>jasnu</a:t>
            </a:r>
            <a:r>
              <a:rPr lang="en-US" sz="1800" dirty="0"/>
              <a:t> </a:t>
            </a:r>
            <a:r>
              <a:rPr lang="en-US" sz="1800" dirty="0" err="1"/>
              <a:t>liniju</a:t>
            </a:r>
            <a:r>
              <a:rPr lang="en-US" sz="1800" dirty="0"/>
              <a:t> </a:t>
            </a:r>
            <a:r>
              <a:rPr lang="en-US" sz="1800" dirty="0" err="1"/>
              <a:t>između</a:t>
            </a:r>
            <a:r>
              <a:rPr lang="en-US" sz="1800" dirty="0"/>
              <a:t> </a:t>
            </a:r>
            <a:r>
              <a:rPr lang="en-US" sz="1800" dirty="0" err="1"/>
              <a:t>osobne</a:t>
            </a:r>
            <a:r>
              <a:rPr lang="en-US" sz="1800" dirty="0"/>
              <a:t> </a:t>
            </a:r>
            <a:r>
              <a:rPr lang="en-US" sz="1800" dirty="0" err="1"/>
              <a:t>odgovornosti</a:t>
            </a:r>
            <a:r>
              <a:rPr lang="en-US" sz="1800" dirty="0"/>
              <a:t> i </a:t>
            </a:r>
            <a:r>
              <a:rPr lang="en-US" sz="1800" dirty="0" err="1"/>
              <a:t>društvene</a:t>
            </a:r>
            <a:r>
              <a:rPr lang="en-US" sz="1800" dirty="0"/>
              <a:t> </a:t>
            </a:r>
            <a:r>
              <a:rPr lang="en-US" sz="1800" dirty="0" err="1"/>
              <a:t>solidarnosti</a:t>
            </a:r>
            <a:r>
              <a:rPr lang="en-US" sz="1800" dirty="0"/>
              <a:t>?</a:t>
            </a:r>
            <a:endParaRPr lang="hr-HR" sz="1800" dirty="0"/>
          </a:p>
          <a:p>
            <a:pPr marL="457200" lvl="1" indent="0">
              <a:buNone/>
            </a:pPr>
            <a:endParaRPr lang="en-US" sz="1800" dirty="0"/>
          </a:p>
          <a:p>
            <a:r>
              <a:rPr lang="en-US" sz="2000" dirty="0" err="1"/>
              <a:t>Osobni</a:t>
            </a:r>
            <a:r>
              <a:rPr lang="en-US" sz="2000" dirty="0"/>
              <a:t> </a:t>
            </a:r>
            <a:r>
              <a:rPr lang="en-US" sz="2000" dirty="0" err="1"/>
              <a:t>stečaj</a:t>
            </a:r>
            <a:r>
              <a:rPr lang="en-US" sz="2000" dirty="0"/>
              <a:t> </a:t>
            </a:r>
            <a:r>
              <a:rPr lang="en-US" sz="2000" dirty="0" err="1"/>
              <a:t>nije</a:t>
            </a:r>
            <a:r>
              <a:rPr lang="en-US" sz="2000" dirty="0"/>
              <a:t> </a:t>
            </a:r>
            <a:r>
              <a:rPr lang="en-US" sz="2000" dirty="0" err="1"/>
              <a:t>zaživio</a:t>
            </a:r>
            <a:r>
              <a:rPr lang="en-US" sz="2000" dirty="0"/>
              <a:t> </a:t>
            </a:r>
          </a:p>
          <a:p>
            <a:pPr lvl="1"/>
            <a:r>
              <a:rPr lang="en-US" sz="1800" dirty="0"/>
              <a:t>trebamo dubinsku </a:t>
            </a:r>
            <a:r>
              <a:rPr lang="en-US" sz="1800" dirty="0" err="1"/>
              <a:t>analizu</a:t>
            </a:r>
            <a:r>
              <a:rPr lang="en-US" sz="1800" dirty="0"/>
              <a:t> </a:t>
            </a:r>
            <a:r>
              <a:rPr lang="en-US" sz="1800" dirty="0" err="1"/>
              <a:t>zašto</a:t>
            </a:r>
            <a:endParaRPr lang="hr-HR" sz="1800" dirty="0"/>
          </a:p>
          <a:p>
            <a:pPr marL="457200" lvl="1" indent="0">
              <a:buNone/>
            </a:pPr>
            <a:endParaRPr lang="en-US" sz="1800" dirty="0"/>
          </a:p>
          <a:p>
            <a:r>
              <a:rPr lang="en-US" sz="2000" dirty="0" err="1"/>
              <a:t>Vrijednosna</a:t>
            </a:r>
            <a:r>
              <a:rPr lang="en-US" sz="2000" dirty="0"/>
              <a:t> </a:t>
            </a:r>
            <a:r>
              <a:rPr lang="en-US" sz="2000" dirty="0" err="1"/>
              <a:t>koncentracija</a:t>
            </a:r>
            <a:r>
              <a:rPr lang="en-US" sz="2000" dirty="0"/>
              <a:t> </a:t>
            </a:r>
            <a:r>
              <a:rPr lang="en-US" sz="2000" dirty="0" err="1"/>
              <a:t>problema</a:t>
            </a:r>
            <a:r>
              <a:rPr lang="en-US" sz="2000" dirty="0"/>
              <a:t> </a:t>
            </a:r>
            <a:r>
              <a:rPr lang="en-US" sz="2000" dirty="0" err="1"/>
              <a:t>kod</a:t>
            </a:r>
            <a:r>
              <a:rPr lang="en-US" sz="2000" dirty="0"/>
              <a:t> mega-</a:t>
            </a:r>
            <a:r>
              <a:rPr lang="en-US" sz="2000" dirty="0" err="1"/>
              <a:t>dužnika</a:t>
            </a:r>
          </a:p>
          <a:p>
            <a:pPr lvl="1"/>
            <a:r>
              <a:rPr lang="en-US" sz="1800" dirty="0" err="1"/>
              <a:t>većim dijelom pravno složeni slučajevi u poodmaklim fazama, pustiti sudske rasplete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41410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700" dirty="0" err="1"/>
              <a:t>Kako</a:t>
            </a:r>
            <a:r>
              <a:rPr lang="en-US" sz="2700" dirty="0"/>
              <a:t> </a:t>
            </a:r>
            <a:r>
              <a:rPr lang="en-US" sz="2700" dirty="0" err="1"/>
              <a:t>prema</a:t>
            </a:r>
            <a:r>
              <a:rPr lang="en-US" sz="2700" dirty="0"/>
              <a:t> </a:t>
            </a:r>
            <a:r>
              <a:rPr lang="en-US" sz="2700" dirty="0" err="1"/>
              <a:t>trajnom</a:t>
            </a:r>
            <a:r>
              <a:rPr lang="en-US" sz="2700" dirty="0"/>
              <a:t> </a:t>
            </a:r>
            <a:r>
              <a:rPr lang="en-US" sz="2700" dirty="0" err="1"/>
              <a:t>rješenju</a:t>
            </a:r>
            <a:r>
              <a:rPr lang="en-US" sz="2700" dirty="0"/>
              <a:t>?</a:t>
            </a:r>
            <a:br>
              <a:rPr lang="en-US" sz="2700" dirty="0"/>
            </a:br>
            <a:r>
              <a:rPr lang="en-US" sz="2000" dirty="0"/>
              <a:t>(</a:t>
            </a:r>
            <a:r>
              <a:rPr lang="en-US" sz="2000" i="1" dirty="0" err="1"/>
              <a:t>ponavljanje</a:t>
            </a:r>
            <a:r>
              <a:rPr lang="en-US" sz="2000" i="1" dirty="0"/>
              <a:t> </a:t>
            </a:r>
            <a:r>
              <a:rPr lang="en-US" sz="2000" i="1" dirty="0" err="1"/>
              <a:t>prošlogodišnjeg</a:t>
            </a:r>
            <a:r>
              <a:rPr lang="en-US" sz="2000" i="1" dirty="0"/>
              <a:t> zaključka</a:t>
            </a:r>
            <a:r>
              <a:rPr lang="en-US" sz="2000" dirty="0"/>
              <a:t>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1085030"/>
            <a:ext cx="79208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 err="1"/>
              <a:t>Vlada</a:t>
            </a:r>
            <a:r>
              <a:rPr lang="en-US" sz="1600" dirty="0"/>
              <a:t>: (1a) </a:t>
            </a:r>
            <a:r>
              <a:rPr lang="en-US" sz="1600" dirty="0" err="1"/>
              <a:t>utvrđivanjem</a:t>
            </a:r>
            <a:r>
              <a:rPr lang="en-US" sz="1600" dirty="0"/>
              <a:t> </a:t>
            </a:r>
            <a:r>
              <a:rPr lang="en-US" sz="1600" dirty="0" err="1"/>
              <a:t>socijalnih</a:t>
            </a:r>
            <a:r>
              <a:rPr lang="en-US" sz="1600" dirty="0"/>
              <a:t> </a:t>
            </a:r>
            <a:r>
              <a:rPr lang="en-US" sz="1600" dirty="0" err="1"/>
              <a:t>kriterija</a:t>
            </a:r>
            <a:r>
              <a:rPr lang="en-US" sz="1600" dirty="0"/>
              <a:t> </a:t>
            </a:r>
            <a:r>
              <a:rPr lang="en-US" sz="1600" dirty="0" err="1"/>
              <a:t>jednom</a:t>
            </a:r>
            <a:r>
              <a:rPr lang="en-US" sz="1600" dirty="0"/>
              <a:t> </a:t>
            </a:r>
            <a:r>
              <a:rPr lang="en-US" sz="1600" dirty="0" err="1"/>
              <a:t>zauvijek</a:t>
            </a:r>
            <a:r>
              <a:rPr lang="en-US" sz="1600" dirty="0"/>
              <a:t> </a:t>
            </a:r>
            <a:r>
              <a:rPr lang="en-US" sz="1600" dirty="0" err="1"/>
              <a:t>povući</a:t>
            </a:r>
            <a:r>
              <a:rPr lang="en-US" sz="1600" dirty="0"/>
              <a:t> </a:t>
            </a:r>
            <a:r>
              <a:rPr lang="en-US" sz="1600" dirty="0" err="1"/>
              <a:t>jasnu</a:t>
            </a:r>
            <a:r>
              <a:rPr lang="en-US" sz="1600" dirty="0"/>
              <a:t> </a:t>
            </a:r>
            <a:r>
              <a:rPr lang="en-US" sz="1600" dirty="0" err="1"/>
              <a:t>crtu</a:t>
            </a:r>
            <a:r>
              <a:rPr lang="en-US" sz="1600" dirty="0"/>
              <a:t> </a:t>
            </a:r>
            <a:r>
              <a:rPr lang="en-US" sz="1600" dirty="0" err="1"/>
              <a:t>između</a:t>
            </a:r>
            <a:r>
              <a:rPr lang="en-US" sz="1600" dirty="0"/>
              <a:t> </a:t>
            </a:r>
            <a:r>
              <a:rPr lang="en-US" sz="1600" dirty="0" err="1"/>
              <a:t>društvene</a:t>
            </a:r>
            <a:r>
              <a:rPr lang="en-US" sz="1600" dirty="0"/>
              <a:t> </a:t>
            </a:r>
            <a:r>
              <a:rPr lang="en-US" sz="1600" dirty="0" err="1"/>
              <a:t>solidarnosti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osobne</a:t>
            </a:r>
            <a:r>
              <a:rPr lang="en-US" sz="1600" dirty="0"/>
              <a:t> </a:t>
            </a:r>
            <a:r>
              <a:rPr lang="en-US" sz="1600" dirty="0" err="1"/>
              <a:t>odgovornosti</a:t>
            </a:r>
            <a:r>
              <a:rPr lang="en-US" sz="1600" dirty="0"/>
              <a:t>, (1b) </a:t>
            </a:r>
            <a:r>
              <a:rPr lang="en-US" sz="1600" dirty="0" err="1"/>
              <a:t>poboljšanje</a:t>
            </a:r>
            <a:r>
              <a:rPr lang="en-US" sz="1600" dirty="0"/>
              <a:t> </a:t>
            </a:r>
            <a:r>
              <a:rPr lang="en-US" sz="1600" dirty="0" err="1"/>
              <a:t>učinkovitosti</a:t>
            </a:r>
            <a:r>
              <a:rPr lang="en-US" sz="1600" dirty="0"/>
              <a:t> </a:t>
            </a:r>
            <a:r>
              <a:rPr lang="en-US" sz="1600" dirty="0" err="1"/>
              <a:t>institucija</a:t>
            </a:r>
            <a:r>
              <a:rPr lang="en-US" sz="1600" dirty="0"/>
              <a:t> (</a:t>
            </a:r>
            <a:r>
              <a:rPr lang="en-US" sz="1600" dirty="0" err="1"/>
              <a:t>osobni</a:t>
            </a:r>
            <a:r>
              <a:rPr lang="en-US" sz="1600" dirty="0"/>
              <a:t> </a:t>
            </a:r>
            <a:r>
              <a:rPr lang="en-US" sz="1600" dirty="0" err="1"/>
              <a:t>stečaj</a:t>
            </a:r>
            <a:r>
              <a:rPr lang="en-US" sz="1600" dirty="0"/>
              <a:t>)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 err="1"/>
              <a:t>Svi</a:t>
            </a:r>
            <a:r>
              <a:rPr lang="en-US" sz="1600" dirty="0"/>
              <a:t> </a:t>
            </a:r>
            <a:r>
              <a:rPr lang="en-US" sz="1600" dirty="0" err="1"/>
              <a:t>dionici</a:t>
            </a:r>
            <a:r>
              <a:rPr lang="en-US" sz="1600" dirty="0"/>
              <a:t>: program </a:t>
            </a:r>
            <a:r>
              <a:rPr lang="en-US" sz="1600" dirty="0" err="1"/>
              <a:t>prevencije</a:t>
            </a:r>
            <a:r>
              <a:rPr lang="en-US" sz="1600" dirty="0"/>
              <a:t> </a:t>
            </a:r>
            <a:r>
              <a:rPr lang="en-US" sz="1600" dirty="0" err="1"/>
              <a:t>prezaduženosti</a:t>
            </a:r>
            <a:r>
              <a:rPr lang="en-US" sz="1600" dirty="0"/>
              <a:t> (</a:t>
            </a:r>
            <a:r>
              <a:rPr lang="en-US" sz="1600" dirty="0" err="1"/>
              <a:t>financijsko</a:t>
            </a:r>
            <a:r>
              <a:rPr lang="en-US" sz="1600" dirty="0"/>
              <a:t> </a:t>
            </a:r>
            <a:r>
              <a:rPr lang="en-US" sz="1600" dirty="0" err="1"/>
              <a:t>opismenjavanje</a:t>
            </a:r>
            <a:r>
              <a:rPr lang="en-US" sz="1600" dirty="0"/>
              <a:t> </a:t>
            </a:r>
            <a:r>
              <a:rPr lang="en-US" sz="1600" dirty="0" err="1"/>
              <a:t>za</a:t>
            </a:r>
            <a:r>
              <a:rPr lang="en-US" sz="1600" dirty="0"/>
              <a:t> </a:t>
            </a:r>
            <a:r>
              <a:rPr lang="en-US" sz="1600" dirty="0" err="1"/>
              <a:t>građane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male </a:t>
            </a:r>
            <a:r>
              <a:rPr lang="en-US" sz="1600" dirty="0" err="1"/>
              <a:t>poduzetnike</a:t>
            </a:r>
            <a:r>
              <a:rPr lang="en-US" sz="1600" dirty="0"/>
              <a:t>, </a:t>
            </a:r>
            <a:r>
              <a:rPr lang="en-US" sz="1600" dirty="0" err="1"/>
              <a:t>edukacija</a:t>
            </a:r>
            <a:r>
              <a:rPr lang="en-US" sz="1600" dirty="0"/>
              <a:t> </a:t>
            </a:r>
            <a:r>
              <a:rPr lang="en-US" sz="1600" dirty="0" err="1"/>
              <a:t>za</a:t>
            </a:r>
            <a:r>
              <a:rPr lang="en-US" sz="1600" dirty="0"/>
              <a:t> </a:t>
            </a:r>
            <a:r>
              <a:rPr lang="en-US" sz="1600" dirty="0" err="1"/>
              <a:t>rješavanje</a:t>
            </a:r>
            <a:r>
              <a:rPr lang="en-US" sz="1600" dirty="0"/>
              <a:t> </a:t>
            </a:r>
            <a:r>
              <a:rPr lang="en-US" sz="1600" dirty="0" err="1"/>
              <a:t>problema</a:t>
            </a:r>
            <a:r>
              <a:rPr lang="en-US" sz="1600" dirty="0"/>
              <a:t> </a:t>
            </a:r>
            <a:r>
              <a:rPr lang="en-US" sz="1600" dirty="0" err="1"/>
              <a:t>prezaduženosti</a:t>
            </a:r>
            <a:r>
              <a:rPr lang="en-US" sz="1600" dirty="0"/>
              <a:t>)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 err="1"/>
              <a:t>Svi</a:t>
            </a:r>
            <a:r>
              <a:rPr lang="en-US" sz="1600" dirty="0"/>
              <a:t> </a:t>
            </a:r>
            <a:r>
              <a:rPr lang="en-US" sz="1600" dirty="0" err="1"/>
              <a:t>dionici</a:t>
            </a:r>
            <a:r>
              <a:rPr lang="en-US" sz="1600" dirty="0"/>
              <a:t>: </a:t>
            </a:r>
            <a:r>
              <a:rPr lang="en-US" sz="1600" dirty="0" err="1"/>
              <a:t>kurativni</a:t>
            </a:r>
            <a:r>
              <a:rPr lang="en-US" sz="1600" dirty="0"/>
              <a:t> program </a:t>
            </a:r>
            <a:r>
              <a:rPr lang="mr-IN" sz="1600" dirty="0"/>
              <a:t>–</a:t>
            </a:r>
            <a:r>
              <a:rPr lang="en-US" sz="1600" dirty="0"/>
              <a:t> </a:t>
            </a:r>
            <a:r>
              <a:rPr lang="en-US" sz="1600" dirty="0" err="1"/>
              <a:t>razvoj</a:t>
            </a:r>
            <a:r>
              <a:rPr lang="en-US" sz="1600" dirty="0"/>
              <a:t> </a:t>
            </a:r>
            <a:r>
              <a:rPr lang="en-US" sz="1600" dirty="0" err="1"/>
              <a:t>tržišnih</a:t>
            </a:r>
            <a:r>
              <a:rPr lang="en-US" sz="1600" dirty="0"/>
              <a:t> </a:t>
            </a:r>
            <a:r>
              <a:rPr lang="en-US" sz="1600" dirty="0" err="1"/>
              <a:t>rješenja</a:t>
            </a:r>
            <a:r>
              <a:rPr lang="en-US" sz="1600" dirty="0"/>
              <a:t> </a:t>
            </a:r>
            <a:r>
              <a:rPr lang="en-US" sz="1600" dirty="0" err="1"/>
              <a:t>prezaduženosti</a:t>
            </a:r>
            <a:r>
              <a:rPr lang="en-US" sz="1600" dirty="0"/>
              <a:t> (</a:t>
            </a:r>
            <a:r>
              <a:rPr lang="en-US" sz="1600" dirty="0" err="1"/>
              <a:t>posrednici</a:t>
            </a:r>
            <a:r>
              <a:rPr lang="en-US" sz="1600" dirty="0"/>
              <a:t> </a:t>
            </a:r>
            <a:r>
              <a:rPr lang="en-US" sz="1600" dirty="0" err="1"/>
              <a:t>koji</a:t>
            </a:r>
            <a:r>
              <a:rPr lang="en-US" sz="1600" dirty="0"/>
              <a:t> </a:t>
            </a:r>
            <a:r>
              <a:rPr lang="en-US" sz="1600" dirty="0" err="1"/>
              <a:t>educiraju</a:t>
            </a:r>
            <a:r>
              <a:rPr lang="en-US" sz="1600" dirty="0"/>
              <a:t> </a:t>
            </a:r>
            <a:r>
              <a:rPr lang="mr-IN" sz="1600" dirty="0"/>
              <a:t>–</a:t>
            </a:r>
            <a:r>
              <a:rPr lang="en-US" sz="1600" dirty="0"/>
              <a:t> </a:t>
            </a:r>
            <a:r>
              <a:rPr lang="en-US" sz="1600" dirty="0" err="1"/>
              <a:t>međufinanciranje</a:t>
            </a:r>
            <a:r>
              <a:rPr lang="en-US" sz="1600" dirty="0"/>
              <a:t> </a:t>
            </a:r>
            <a:r>
              <a:rPr lang="en-US" sz="1600" dirty="0" err="1"/>
              <a:t>reprogramiranih</a:t>
            </a:r>
            <a:r>
              <a:rPr lang="en-US" sz="1600" dirty="0"/>
              <a:t> </a:t>
            </a:r>
            <a:r>
              <a:rPr lang="en-US" sz="1600" dirty="0" err="1"/>
              <a:t>obaveza</a:t>
            </a:r>
            <a:r>
              <a:rPr lang="en-US" sz="1600" dirty="0"/>
              <a:t>)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Mega-</a:t>
            </a:r>
            <a:r>
              <a:rPr lang="en-US" sz="1600" dirty="0" err="1"/>
              <a:t>dužnici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kreditori</a:t>
            </a:r>
            <a:r>
              <a:rPr lang="en-US" sz="1600" dirty="0"/>
              <a:t> </a:t>
            </a:r>
            <a:r>
              <a:rPr lang="mr-IN" sz="1600" dirty="0"/>
              <a:t>–</a:t>
            </a:r>
            <a:r>
              <a:rPr lang="en-US" sz="1600" dirty="0"/>
              <a:t> </a:t>
            </a:r>
            <a:r>
              <a:rPr lang="en-US" sz="1600" dirty="0" err="1"/>
              <a:t>poboljšanje</a:t>
            </a:r>
            <a:r>
              <a:rPr lang="en-US" sz="1600" dirty="0"/>
              <a:t> </a:t>
            </a:r>
            <a:r>
              <a:rPr lang="en-US" sz="1600" dirty="0" err="1"/>
              <a:t>funkcioniranja</a:t>
            </a:r>
            <a:r>
              <a:rPr lang="en-US" sz="1600" dirty="0"/>
              <a:t> </a:t>
            </a:r>
            <a:r>
              <a:rPr lang="en-US" sz="1600" dirty="0" err="1"/>
              <a:t>pravosuđa</a:t>
            </a:r>
            <a:r>
              <a:rPr lang="en-US" sz="1600" dirty="0"/>
              <a:t> </a:t>
            </a:r>
            <a:r>
              <a:rPr lang="en-US" sz="1600" dirty="0" err="1"/>
              <a:t>radi</a:t>
            </a:r>
            <a:r>
              <a:rPr lang="en-US" sz="1600" dirty="0"/>
              <a:t> </a:t>
            </a:r>
            <a:r>
              <a:rPr lang="en-US" sz="1600" dirty="0" err="1"/>
              <a:t>bržeg</a:t>
            </a:r>
            <a:r>
              <a:rPr lang="en-US" sz="1600" dirty="0"/>
              <a:t> </a:t>
            </a:r>
            <a:r>
              <a:rPr lang="en-US" sz="1600" dirty="0" err="1"/>
              <a:t>rješavanja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sprečavanja</a:t>
            </a:r>
            <a:r>
              <a:rPr lang="en-US" sz="1600" dirty="0"/>
              <a:t> </a:t>
            </a:r>
            <a:r>
              <a:rPr lang="en-US" sz="1600" dirty="0" err="1"/>
              <a:t>zloporaba</a:t>
            </a:r>
            <a:r>
              <a:rPr lang="en-US" sz="1600" dirty="0"/>
              <a:t> od </a:t>
            </a:r>
            <a:r>
              <a:rPr lang="en-US" sz="1600" dirty="0" err="1"/>
              <a:t>strane</a:t>
            </a:r>
            <a:r>
              <a:rPr lang="en-US" sz="1600" dirty="0"/>
              <a:t> mega-</a:t>
            </a:r>
            <a:r>
              <a:rPr lang="en-US" sz="1600" dirty="0" err="1"/>
              <a:t>dužnika</a:t>
            </a:r>
            <a:r>
              <a:rPr lang="en-US" sz="1600" dirty="0"/>
              <a:t>, </a:t>
            </a:r>
            <a:r>
              <a:rPr lang="en-US" sz="1600" dirty="0" err="1"/>
              <a:t>što</a:t>
            </a:r>
            <a:r>
              <a:rPr lang="en-US" sz="1600" dirty="0"/>
              <a:t> </a:t>
            </a:r>
            <a:r>
              <a:rPr lang="en-US" sz="1600" dirty="0" err="1"/>
              <a:t>nerijetko</a:t>
            </a:r>
            <a:r>
              <a:rPr lang="en-US" sz="1600" dirty="0"/>
              <a:t> </a:t>
            </a:r>
            <a:r>
              <a:rPr lang="en-US" sz="1600" dirty="0" err="1"/>
              <a:t>uključuje</a:t>
            </a:r>
            <a:r>
              <a:rPr lang="en-US" sz="1600" dirty="0"/>
              <a:t> </a:t>
            </a:r>
            <a:r>
              <a:rPr lang="en-US" sz="1600" dirty="0" err="1"/>
              <a:t>veći</a:t>
            </a:r>
            <a:r>
              <a:rPr lang="en-US" sz="1600" dirty="0"/>
              <a:t> </a:t>
            </a:r>
            <a:r>
              <a:rPr lang="en-US" sz="1600" dirty="0" err="1"/>
              <a:t>broj</a:t>
            </a:r>
            <a:r>
              <a:rPr lang="en-US" sz="1600" dirty="0"/>
              <a:t> </a:t>
            </a:r>
            <a:r>
              <a:rPr lang="en-US" sz="1600" dirty="0" err="1"/>
              <a:t>složenih</a:t>
            </a:r>
            <a:r>
              <a:rPr lang="en-US" sz="1600" dirty="0"/>
              <a:t> </a:t>
            </a:r>
            <a:r>
              <a:rPr lang="en-US" sz="1600" dirty="0" err="1"/>
              <a:t>pravosudnih</a:t>
            </a:r>
            <a:r>
              <a:rPr lang="en-US" sz="1600" dirty="0"/>
              <a:t> </a:t>
            </a:r>
            <a:r>
              <a:rPr lang="en-US" sz="1600" dirty="0" err="1"/>
              <a:t>postupaka</a:t>
            </a:r>
            <a:r>
              <a:rPr lang="en-US" sz="1600" dirty="0"/>
              <a:t> </a:t>
            </a:r>
            <a:r>
              <a:rPr lang="en-US" sz="1600" dirty="0" err="1"/>
              <a:t>uključujući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međunarodno</a:t>
            </a:r>
            <a:r>
              <a:rPr lang="en-US" sz="1600" dirty="0"/>
              <a:t> </a:t>
            </a:r>
            <a:r>
              <a:rPr lang="en-US" sz="1600" dirty="0" err="1"/>
              <a:t>pravo</a:t>
            </a:r>
            <a:r>
              <a:rPr lang="en-US" sz="1600" dirty="0"/>
              <a:t> 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8120920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HUB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340</Words>
  <Application>Microsoft Office PowerPoint</Application>
  <PresentationFormat>On-screen Show (16:9)</PresentationFormat>
  <Paragraphs>40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Wingdings</vt:lpstr>
      <vt:lpstr>1_Office Theme</vt:lpstr>
      <vt:lpstr>PowerPoint Presentation</vt:lpstr>
      <vt:lpstr>Upravljanje potraživanjima 2019.  Konferencija LIDERA i EOS Matrixa, 17. rujna 2019.</vt:lpstr>
      <vt:lpstr>Omjer loših kredita usporio je pad i još uvijek je vrlo visok u međunarodnim usporedbama</vt:lpstr>
      <vt:lpstr>Regulatorna neizvjesnost: stale su prodaje portfelja kredita</vt:lpstr>
      <vt:lpstr>Podsjetnik na HUB Analizu 66 (studeni 2018) nakon provedbe jednokratnih mjera</vt:lpstr>
      <vt:lpstr>Podsjetnik na naše prošlogodišnje predviđanje iz HUB Analize</vt:lpstr>
      <vt:lpstr>Zašto se problem ne rješava jednostavnom intervencijom?</vt:lpstr>
      <vt:lpstr>Kako prema trajnom rješenju? (ponavljanje prošlogodišnjeg zaključka)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Ille</dc:creator>
  <cp:lastModifiedBy>Ivana Prgomet</cp:lastModifiedBy>
  <cp:revision>25</cp:revision>
  <dcterms:created xsi:type="dcterms:W3CDTF">2016-12-02T14:18:00Z</dcterms:created>
  <dcterms:modified xsi:type="dcterms:W3CDTF">2019-09-11T07:35:34Z</dcterms:modified>
</cp:coreProperties>
</file>