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8" r:id="rId3"/>
    <p:sldId id="277" r:id="rId4"/>
    <p:sldId id="280" r:id="rId5"/>
    <p:sldId id="257" r:id="rId6"/>
    <p:sldId id="272" r:id="rId7"/>
    <p:sldId id="273" r:id="rId8"/>
    <p:sldId id="274" r:id="rId9"/>
    <p:sldId id="275" r:id="rId10"/>
    <p:sldId id="281" r:id="rId11"/>
    <p:sldId id="282" r:id="rId12"/>
    <p:sldId id="283" r:id="rId13"/>
    <p:sldId id="284" r:id="rId14"/>
    <p:sldId id="285" r:id="rId15"/>
    <p:sldId id="286" r:id="rId16"/>
    <p:sldId id="288" r:id="rId17"/>
    <p:sldId id="287" r:id="rId18"/>
  </p:sldIdLst>
  <p:sldSz cx="9144000" cy="5143500" type="screen16x9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C6C9"/>
    <a:srgbClr val="8576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6"/>
    <p:restoredTop sz="84154"/>
  </p:normalViewPr>
  <p:slideViewPr>
    <p:cSldViewPr>
      <p:cViewPr varScale="1">
        <p:scale>
          <a:sx n="151" d="100"/>
          <a:sy n="151" d="100"/>
        </p:scale>
        <p:origin x="474" y="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6AB04-C451-7946-ACE3-876A0DCC5189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EAF3E-FE1F-D841-97B4-5E8609FC6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6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EAF3E-FE1F-D841-97B4-5E8609FC67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5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EAF3E-FE1F-D841-97B4-5E8609FC67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43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EAF3E-FE1F-D841-97B4-5E8609FC67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9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46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5764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7A05-5E41-49F1-87CE-D1AA4B2BA2BD}" type="datetime1">
              <a:rPr lang="hr-HR" smtClean="0"/>
              <a:t>2.3.2017.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CF2-B59C-48EA-AF0E-1D39CBDC5C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531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5A-0A5D-4AFF-BB1B-F44152C7B792}" type="datetime1">
              <a:rPr lang="hr-HR" smtClean="0"/>
              <a:t>2.3.2017.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CF2-B59C-48EA-AF0E-1D39CBDC5C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310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rgbClr val="85764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 marL="342900" indent="-342900">
              <a:buClr>
                <a:srgbClr val="85764D"/>
              </a:buClr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rgbClr val="85764D"/>
              </a:buClr>
              <a:buFont typeface="Wingdings" panose="05000000000000000000" pitchFamily="2" charset="2"/>
              <a:buChar char="§"/>
              <a:defRPr sz="2800"/>
            </a:lvl2pPr>
            <a:lvl3pPr marL="1143000" indent="-228600">
              <a:buClr>
                <a:srgbClr val="85764D"/>
              </a:buClr>
              <a:buFont typeface="Wingdings" panose="05000000000000000000" pitchFamily="2" charset="2"/>
              <a:buChar char="§"/>
              <a:defRPr sz="2400"/>
            </a:lvl3pPr>
            <a:lvl4pPr marL="1600200" indent="-228600">
              <a:buClr>
                <a:srgbClr val="85764D"/>
              </a:buClr>
              <a:buFont typeface="Wingdings" panose="05000000000000000000" pitchFamily="2" charset="2"/>
              <a:buChar char="§"/>
              <a:defRPr sz="2000"/>
            </a:lvl4pPr>
            <a:lvl5pPr marL="2057400" indent="-228600">
              <a:buClr>
                <a:srgbClr val="85764D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D3C45-91A4-4898-BA28-8AACBFF1FA49}" type="datetime1">
              <a:rPr lang="hr-HR" smtClean="0"/>
              <a:t>2.3.2017.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CF2-B59C-48EA-AF0E-1D39CBDC5C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7781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92BF-2954-4F61-99C0-798CBDF775D9}" type="datetime1">
              <a:rPr lang="hr-HR" smtClean="0"/>
              <a:t>2.3.2017.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CF2-B59C-48EA-AF0E-1D39CBDC5C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9477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5764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23CB-5AC0-49EB-B1F0-5B96DD7A781D}" type="datetime1">
              <a:rPr lang="hr-HR" smtClean="0"/>
              <a:t>2.3.2017.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CF2-B59C-48EA-AF0E-1D39CBDC5C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548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>
            <a:lvl1pPr>
              <a:defRPr>
                <a:solidFill>
                  <a:srgbClr val="85764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4257-B3FD-4A56-8A0B-8DD3A3A7E94A}" type="datetime1">
              <a:rPr lang="hr-HR" smtClean="0"/>
              <a:t>2.3.2017.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CF2-B59C-48EA-AF0E-1D39CBDC5C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1218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ternate Title and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211144" cy="857250"/>
          </a:xfrm>
        </p:spPr>
        <p:txBody>
          <a:bodyPr lIns="0"/>
          <a:lstStyle>
            <a:lvl1pPr algn="l">
              <a:defRPr>
                <a:solidFill>
                  <a:srgbClr val="85764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EFE5-CA19-445D-87C5-ABF956F25375}" type="datetime1">
              <a:rPr lang="hr-HR" smtClean="0"/>
              <a:t>2.3.2017.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CF2-B59C-48EA-AF0E-1D39CBDC5CE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920" y="339502"/>
            <a:ext cx="75125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36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ternate 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19256" cy="857250"/>
          </a:xfrm>
        </p:spPr>
        <p:txBody>
          <a:bodyPr lIns="0"/>
          <a:lstStyle>
            <a:lvl1pPr algn="l">
              <a:defRPr>
                <a:solidFill>
                  <a:srgbClr val="85764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87FD-7AAD-4279-AE60-433366DF3ABA}" type="datetime1">
              <a:rPr lang="hr-HR" smtClean="0"/>
              <a:t>2.3.2017.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CF2-B59C-48EA-AF0E-1D39CBDC5C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91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666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82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7784" y="1689348"/>
            <a:ext cx="6048672" cy="1102519"/>
          </a:xfrm>
        </p:spPr>
        <p:txBody>
          <a:bodyPr/>
          <a:lstStyle>
            <a:lvl1pPr algn="l">
              <a:defRPr>
                <a:solidFill>
                  <a:srgbClr val="85764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784" y="3057500"/>
            <a:ext cx="6048672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17440" y="4767263"/>
            <a:ext cx="1306488" cy="273844"/>
          </a:xfrm>
        </p:spPr>
        <p:txBody>
          <a:bodyPr/>
          <a:lstStyle/>
          <a:p>
            <a:fld id="{68DDF7FA-75DA-4BD7-904F-D195F19E9962}" type="datetime1">
              <a:rPr lang="hr-HR" smtClean="0"/>
              <a:t>2.3.2017.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27984" y="4767263"/>
            <a:ext cx="2895600" cy="273844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360" y="4767263"/>
            <a:ext cx="1197496" cy="273844"/>
          </a:xfrm>
        </p:spPr>
        <p:txBody>
          <a:bodyPr/>
          <a:lstStyle/>
          <a:p>
            <a:fld id="{61A61CF2-B59C-48EA-AF0E-1D39CBDC5C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273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53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rgbClr val="85764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3BDC-5E8D-4720-8831-0AF312459B27}" type="datetime1">
              <a:rPr lang="hr-HR" smtClean="0"/>
              <a:t>2.3.2017.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CF2-B59C-48EA-AF0E-1D39CBDC5C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914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5764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7D32-F5A0-4876-BDE0-24357E5B366C}" type="datetime1">
              <a:rPr lang="hr-HR" smtClean="0"/>
              <a:t>2.3.2017.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CF2-B59C-48EA-AF0E-1D39CBDC5C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932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211144" cy="857250"/>
          </a:xfrm>
        </p:spPr>
        <p:txBody>
          <a:bodyPr lIns="0"/>
          <a:lstStyle>
            <a:lvl1pPr algn="l">
              <a:defRPr>
                <a:solidFill>
                  <a:srgbClr val="85764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8BA8-4694-4AB8-B97A-E8C0F31B352D}" type="datetime1">
              <a:rPr lang="hr-HR" smtClean="0"/>
              <a:t>2.3.2017.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CF2-B59C-48EA-AF0E-1D39CBDC5CE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920" y="339502"/>
            <a:ext cx="75125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9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19256" cy="857250"/>
          </a:xfrm>
        </p:spPr>
        <p:txBody>
          <a:bodyPr lIns="0"/>
          <a:lstStyle>
            <a:lvl1pPr algn="l">
              <a:defRPr>
                <a:solidFill>
                  <a:srgbClr val="85764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85764D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190F-ECE5-4AEF-82DC-3410DFFD837E}" type="datetime1">
              <a:rPr lang="hr-HR" smtClean="0"/>
              <a:t>2.3.2017.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CF2-B59C-48EA-AF0E-1D39CBDC5C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707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85764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D954-952B-469D-BE35-E299C2B671EE}" type="datetime1">
              <a:rPr lang="hr-HR" smtClean="0"/>
              <a:t>2.3.2017.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CF2-B59C-48EA-AF0E-1D39CBDC5C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354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5764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1590"/>
            <a:ext cx="4038600" cy="2545556"/>
          </a:xfrm>
        </p:spPr>
        <p:txBody>
          <a:bodyPr/>
          <a:lstStyle>
            <a:lvl1pPr marL="342900" indent="-342900">
              <a:buClr>
                <a:srgbClr val="85764D"/>
              </a:buClr>
              <a:buFont typeface="Wingdings" panose="05000000000000000000" pitchFamily="2" charset="2"/>
              <a:buChar char="§"/>
              <a:defRPr sz="2400"/>
            </a:lvl1pPr>
            <a:lvl2pPr marL="742950" indent="-285750">
              <a:buClr>
                <a:srgbClr val="85764D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85764D"/>
              </a:buClr>
              <a:buFont typeface="Wingdings" panose="05000000000000000000" pitchFamily="2" charset="2"/>
              <a:buChar char="§"/>
              <a:defRPr sz="2000"/>
            </a:lvl3pPr>
            <a:lvl4pPr marL="1600200" indent="-228600">
              <a:buClr>
                <a:srgbClr val="85764D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rgbClr val="85764D"/>
              </a:buClr>
              <a:buFont typeface="Wingdings" panose="05000000000000000000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1590"/>
            <a:ext cx="4038600" cy="2545556"/>
          </a:xfrm>
        </p:spPr>
        <p:txBody>
          <a:bodyPr/>
          <a:lstStyle>
            <a:lvl1pPr marL="342900" indent="-342900">
              <a:buClr>
                <a:srgbClr val="85764D"/>
              </a:buClr>
              <a:buFont typeface="Wingdings" panose="05000000000000000000" pitchFamily="2" charset="2"/>
              <a:buChar char="§"/>
              <a:defRPr sz="2400"/>
            </a:lvl1pPr>
            <a:lvl2pPr marL="742950" indent="-285750">
              <a:buClr>
                <a:srgbClr val="85764D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85764D"/>
              </a:buClr>
              <a:buFont typeface="Wingdings" panose="05000000000000000000" pitchFamily="2" charset="2"/>
              <a:buChar char="§"/>
              <a:defRPr sz="2000"/>
            </a:lvl3pPr>
            <a:lvl4pPr marL="1600200" indent="-228600">
              <a:buClr>
                <a:srgbClr val="85764D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rgbClr val="85764D"/>
              </a:buClr>
              <a:buFont typeface="Wingdings" panose="05000000000000000000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5D1A-76BB-4B71-BF15-E93F03EEA294}" type="datetime1">
              <a:rPr lang="hr-HR" smtClean="0"/>
              <a:t>2.3.2017.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CF2-B59C-48EA-AF0E-1D39CBDC5C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444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solidFill>
                  <a:srgbClr val="85764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85764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 marL="342900" indent="-342900">
              <a:buClr>
                <a:srgbClr val="85764D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85764D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85764D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85764D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85764D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85764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 marL="342900" indent="-342900">
              <a:buClr>
                <a:srgbClr val="85764D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85764D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85764D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85764D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85764D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3A89-F698-4067-A078-B4DA16D91EED}" type="datetime1">
              <a:rPr lang="hr-HR" smtClean="0"/>
              <a:t>2.3.2017.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CF2-B59C-48EA-AF0E-1D39CBDC5C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534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03648" y="4767263"/>
            <a:ext cx="13064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F308CE0-2F22-4605-A626-C6ABEC4DE563}" type="datetime1">
              <a:rPr lang="hr-HR" smtClean="0"/>
              <a:t>2.3.2017.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3808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40152" y="4767263"/>
            <a:ext cx="119749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1A61CF2-B59C-48EA-AF0E-1D39CBDC5CE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0234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61" r:id="rId3"/>
    <p:sldLayoutId id="2147483662" r:id="rId4"/>
    <p:sldLayoutId id="2147483672" r:id="rId5"/>
    <p:sldLayoutId id="2147483673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85764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727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7784" y="1491630"/>
            <a:ext cx="6048672" cy="2308349"/>
          </a:xfrm>
        </p:spPr>
        <p:txBody>
          <a:bodyPr/>
          <a:lstStyle/>
          <a:p>
            <a:r>
              <a:rPr lang="hr-HR" dirty="0"/>
              <a:t>Kamatne stope na kredite stanovništvu u Hrvatskoj</a:t>
            </a:r>
          </a:p>
        </p:txBody>
      </p:sp>
    </p:spTree>
    <p:extLst>
      <p:ext uri="{BB962C8B-B14F-4D97-AF65-F5344CB8AC3E}">
        <p14:creationId xmlns:p14="http://schemas.microsoft.com/office/powerpoint/2010/main" val="2481617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Novoodobreni krediti </a:t>
            </a:r>
            <a:r>
              <a:rPr lang="mr-IN" dirty="0"/>
              <a:t>–</a:t>
            </a:r>
            <a:r>
              <a:rPr lang="hr-HR" dirty="0"/>
              <a:t> čiste kune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47614"/>
            <a:ext cx="5207372" cy="29700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2160" y="213970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Najviše</a:t>
            </a:r>
            <a:r>
              <a:rPr lang="en-US" sz="1400" dirty="0"/>
              <a:t> </a:t>
            </a:r>
            <a:r>
              <a:rPr lang="en-US" sz="1400" dirty="0" err="1"/>
              <a:t>su</a:t>
            </a:r>
            <a:r>
              <a:rPr lang="en-US" sz="1400" dirty="0"/>
              <a:t> </a:t>
            </a:r>
            <a:r>
              <a:rPr lang="en-US" sz="1400" dirty="0" err="1"/>
              <a:t>pali</a:t>
            </a:r>
            <a:r>
              <a:rPr lang="en-US" sz="1400" dirty="0"/>
              <a:t> </a:t>
            </a:r>
            <a:r>
              <a:rPr lang="en-US" sz="1400" dirty="0" err="1"/>
              <a:t>kratkoročni</a:t>
            </a:r>
            <a:r>
              <a:rPr lang="en-US" sz="1400" dirty="0"/>
              <a:t> </a:t>
            </a:r>
            <a:r>
              <a:rPr lang="en-US" sz="1400" dirty="0" err="1"/>
              <a:t>krediti</a:t>
            </a:r>
            <a:r>
              <a:rPr lang="en-US" sz="1400" dirty="0"/>
              <a:t> </a:t>
            </a:r>
            <a:r>
              <a:rPr lang="mr-IN" sz="1400" dirty="0"/>
              <a:t>–</a:t>
            </a:r>
            <a:r>
              <a:rPr lang="en-US" sz="1400" dirty="0"/>
              <a:t> </a:t>
            </a:r>
            <a:r>
              <a:rPr lang="en-US" sz="1400" dirty="0" err="1"/>
              <a:t>više</a:t>
            </a:r>
            <a:r>
              <a:rPr lang="en-US" sz="1400" dirty="0"/>
              <a:t> od 2 </a:t>
            </a:r>
            <a:r>
              <a:rPr lang="en-US" sz="1400" dirty="0" err="1"/>
              <a:t>postotna</a:t>
            </a:r>
            <a:r>
              <a:rPr lang="en-US" sz="1400" dirty="0"/>
              <a:t> </a:t>
            </a:r>
            <a:r>
              <a:rPr lang="en-US" sz="1400" dirty="0" err="1"/>
              <a:t>boda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stambeni</a:t>
            </a:r>
            <a:r>
              <a:rPr lang="en-US" sz="1400" dirty="0"/>
              <a:t> </a:t>
            </a:r>
            <a:r>
              <a:rPr lang="mr-IN" sz="1400" dirty="0"/>
              <a:t>–</a:t>
            </a:r>
            <a:r>
              <a:rPr lang="en-US" sz="1400" dirty="0"/>
              <a:t> </a:t>
            </a:r>
            <a:r>
              <a:rPr lang="en-US" sz="1400" dirty="0" err="1"/>
              <a:t>gotovo</a:t>
            </a:r>
            <a:r>
              <a:rPr lang="en-US" sz="1400" dirty="0"/>
              <a:t> 2 </a:t>
            </a:r>
            <a:r>
              <a:rPr lang="en-US" sz="1400" dirty="0" err="1"/>
              <a:t>postotna</a:t>
            </a:r>
            <a:r>
              <a:rPr lang="en-US" sz="1400" dirty="0"/>
              <a:t> </a:t>
            </a:r>
            <a:r>
              <a:rPr lang="en-US" sz="1400" dirty="0" err="1"/>
              <a:t>boda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4371950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Izvor</a:t>
            </a:r>
            <a:r>
              <a:rPr lang="en-US" sz="1000" dirty="0"/>
              <a:t>: HNB</a:t>
            </a:r>
          </a:p>
        </p:txBody>
      </p:sp>
    </p:spTree>
    <p:extLst>
      <p:ext uri="{BB962C8B-B14F-4D97-AF65-F5344CB8AC3E}">
        <p14:creationId xmlns:p14="http://schemas.microsoft.com/office/powerpoint/2010/main" val="1225553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Novoodobreni</a:t>
            </a:r>
            <a:r>
              <a:rPr lang="en-US" dirty="0"/>
              <a:t> </a:t>
            </a:r>
            <a:r>
              <a:rPr lang="en-US" dirty="0" err="1"/>
              <a:t>krediti</a:t>
            </a:r>
            <a:r>
              <a:rPr lang="en-US" dirty="0"/>
              <a:t> s </a:t>
            </a:r>
            <a:r>
              <a:rPr lang="en-US" dirty="0" err="1"/>
              <a:t>valutnom</a:t>
            </a:r>
            <a:r>
              <a:rPr lang="en-US" dirty="0"/>
              <a:t> </a:t>
            </a:r>
            <a:r>
              <a:rPr lang="en-US" dirty="0" err="1"/>
              <a:t>klauzulom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9622"/>
            <a:ext cx="5317182" cy="31212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8184" y="1995686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Sve</a:t>
            </a:r>
            <a:r>
              <a:rPr lang="en-US" sz="1400" dirty="0"/>
              <a:t> </a:t>
            </a:r>
            <a:r>
              <a:rPr lang="en-US" sz="1400" dirty="0" err="1"/>
              <a:t>kamatne</a:t>
            </a:r>
            <a:r>
              <a:rPr lang="en-US" sz="1400" dirty="0"/>
              <a:t> </a:t>
            </a:r>
            <a:r>
              <a:rPr lang="en-US" sz="1400" dirty="0" err="1"/>
              <a:t>stope</a:t>
            </a:r>
            <a:r>
              <a:rPr lang="en-US" sz="1400" dirty="0"/>
              <a:t> u </a:t>
            </a:r>
            <a:r>
              <a:rPr lang="en-US" sz="1400" dirty="0" err="1"/>
              <a:t>oštrom</a:t>
            </a:r>
            <a:r>
              <a:rPr lang="en-US" sz="1400" dirty="0"/>
              <a:t> </a:t>
            </a:r>
            <a:r>
              <a:rPr lang="en-US" sz="1400" dirty="0" err="1"/>
              <a:t>padu</a:t>
            </a:r>
            <a:r>
              <a:rPr lang="en-US" sz="1400" dirty="0"/>
              <a:t> </a:t>
            </a:r>
            <a:r>
              <a:rPr lang="en-US" sz="1400" dirty="0" err="1"/>
              <a:t>oko</a:t>
            </a:r>
            <a:r>
              <a:rPr lang="en-US" sz="1400" dirty="0"/>
              <a:t> 2 </a:t>
            </a:r>
            <a:r>
              <a:rPr lang="en-US" sz="1400" dirty="0" err="1"/>
              <a:t>boda</a:t>
            </a:r>
            <a:r>
              <a:rPr lang="en-US" sz="1400" dirty="0"/>
              <a:t>, </a:t>
            </a:r>
            <a:r>
              <a:rPr lang="en-US" sz="1400" dirty="0" err="1"/>
              <a:t>potrošački</a:t>
            </a:r>
            <a:r>
              <a:rPr lang="en-US" sz="1400" dirty="0"/>
              <a:t> </a:t>
            </a:r>
            <a:r>
              <a:rPr lang="en-US" sz="1400" dirty="0" err="1"/>
              <a:t>još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više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676679" y="4294656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Izvor</a:t>
            </a:r>
            <a:r>
              <a:rPr lang="en-US" sz="1000" dirty="0"/>
              <a:t>: HNB</a:t>
            </a:r>
          </a:p>
        </p:txBody>
      </p:sp>
    </p:spTree>
    <p:extLst>
      <p:ext uri="{BB962C8B-B14F-4D97-AF65-F5344CB8AC3E}">
        <p14:creationId xmlns:p14="http://schemas.microsoft.com/office/powerpoint/2010/main" val="1978496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Prosječne</a:t>
            </a:r>
            <a:r>
              <a:rPr lang="en-US" dirty="0"/>
              <a:t> </a:t>
            </a:r>
            <a:r>
              <a:rPr lang="en-US" dirty="0" err="1"/>
              <a:t>kamatne</a:t>
            </a:r>
            <a:r>
              <a:rPr lang="en-US" dirty="0"/>
              <a:t> </a:t>
            </a:r>
            <a:r>
              <a:rPr lang="en-US" dirty="0" err="1"/>
              <a:t>stope</a:t>
            </a:r>
            <a:r>
              <a:rPr lang="en-US" dirty="0"/>
              <a:t> (</a:t>
            </a:r>
            <a:r>
              <a:rPr lang="en-US" dirty="0" err="1"/>
              <a:t>stanja</a:t>
            </a:r>
            <a:r>
              <a:rPr lang="en-US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131590"/>
            <a:ext cx="5566238" cy="3313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995686"/>
            <a:ext cx="1666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Promjene</a:t>
            </a:r>
            <a:r>
              <a:rPr lang="en-US" sz="1400" dirty="0"/>
              <a:t> </a:t>
            </a:r>
            <a:r>
              <a:rPr lang="en-US" sz="1400" dirty="0" err="1"/>
              <a:t>utječu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prosjeke</a:t>
            </a:r>
            <a:r>
              <a:rPr lang="en-US" sz="1400" dirty="0"/>
              <a:t> (</a:t>
            </a:r>
            <a:r>
              <a:rPr lang="en-US" sz="1400" dirty="0" err="1"/>
              <a:t>stanja</a:t>
            </a:r>
            <a:r>
              <a:rPr lang="en-US" sz="14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1760" y="4444628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Izvor</a:t>
            </a:r>
            <a:r>
              <a:rPr lang="en-US" sz="1000" dirty="0"/>
              <a:t>: HNB</a:t>
            </a:r>
          </a:p>
        </p:txBody>
      </p:sp>
    </p:spTree>
    <p:extLst>
      <p:ext uri="{BB962C8B-B14F-4D97-AF65-F5344CB8AC3E}">
        <p14:creationId xmlns:p14="http://schemas.microsoft.com/office/powerpoint/2010/main" val="1588463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Međunarodne usporedbe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593" y="1131590"/>
            <a:ext cx="4928344" cy="3170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4370634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Izvor</a:t>
            </a:r>
            <a:r>
              <a:rPr lang="en-US" sz="1200" dirty="0"/>
              <a:t>: Eurostat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8144" y="1054937"/>
            <a:ext cx="28803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Hrvatska</a:t>
            </a:r>
            <a:r>
              <a:rPr lang="en-US" sz="1400" dirty="0"/>
              <a:t> </a:t>
            </a:r>
            <a:r>
              <a:rPr lang="en-US" sz="1400" dirty="0" err="1"/>
              <a:t>vlada</a:t>
            </a:r>
            <a:r>
              <a:rPr lang="en-US" sz="1400" dirty="0"/>
              <a:t> </a:t>
            </a:r>
            <a:r>
              <a:rPr lang="en-US" sz="1400" dirty="0" err="1"/>
              <a:t>plaća</a:t>
            </a:r>
            <a:r>
              <a:rPr lang="en-US" sz="1400" dirty="0"/>
              <a:t> </a:t>
            </a:r>
            <a:r>
              <a:rPr lang="en-US" sz="1400" dirty="0" err="1"/>
              <a:t>treću</a:t>
            </a:r>
            <a:r>
              <a:rPr lang="en-US" sz="1400" dirty="0"/>
              <a:t> </a:t>
            </a:r>
            <a:r>
              <a:rPr lang="en-US" sz="1400" dirty="0" err="1"/>
              <a:t>najveću</a:t>
            </a:r>
            <a:r>
              <a:rPr lang="en-US" sz="1400" dirty="0"/>
              <a:t> </a:t>
            </a:r>
            <a:r>
              <a:rPr lang="en-US" sz="1400" dirty="0" err="1"/>
              <a:t>kamatnu</a:t>
            </a:r>
            <a:r>
              <a:rPr lang="en-US" sz="1400" dirty="0"/>
              <a:t> </a:t>
            </a:r>
            <a:r>
              <a:rPr lang="en-US" sz="1400" dirty="0" err="1"/>
              <a:t>stopu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državne</a:t>
            </a:r>
            <a:r>
              <a:rPr lang="en-US" sz="1400" dirty="0"/>
              <a:t> </a:t>
            </a:r>
            <a:r>
              <a:rPr lang="en-US" sz="1400" dirty="0" err="1"/>
              <a:t>obveznice</a:t>
            </a:r>
            <a:r>
              <a:rPr lang="en-US" sz="1400" dirty="0"/>
              <a:t> u EU </a:t>
            </a:r>
            <a:r>
              <a:rPr lang="en-US" sz="1400" dirty="0" err="1"/>
              <a:t>nakon</a:t>
            </a:r>
            <a:r>
              <a:rPr lang="en-US" sz="1400" dirty="0"/>
              <a:t> </a:t>
            </a:r>
            <a:r>
              <a:rPr lang="en-US" sz="1400" dirty="0" err="1"/>
              <a:t>Grčke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Cipra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S </a:t>
            </a:r>
            <a:r>
              <a:rPr lang="en-US" sz="1400" dirty="0" err="1"/>
              <a:t>obzirom</a:t>
            </a:r>
            <a:r>
              <a:rPr lang="en-US" sz="1400" dirty="0"/>
              <a:t> da je </a:t>
            </a:r>
            <a:r>
              <a:rPr lang="en-US" sz="1400" dirty="0" err="1"/>
              <a:t>referentna</a:t>
            </a:r>
            <a:r>
              <a:rPr lang="en-US" sz="1400" dirty="0"/>
              <a:t> </a:t>
            </a:r>
            <a:r>
              <a:rPr lang="en-US" sz="1400" dirty="0" err="1"/>
              <a:t>stopa</a:t>
            </a:r>
            <a:r>
              <a:rPr lang="en-US" sz="1400" dirty="0"/>
              <a:t> (</a:t>
            </a:r>
            <a:r>
              <a:rPr lang="en-US" sz="1400" dirty="0" err="1"/>
              <a:t>Njemačka</a:t>
            </a:r>
            <a:r>
              <a:rPr lang="en-US" sz="1400" dirty="0"/>
              <a:t>)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slici</a:t>
            </a:r>
            <a:r>
              <a:rPr lang="en-US" sz="1400" dirty="0"/>
              <a:t> </a:t>
            </a:r>
            <a:r>
              <a:rPr lang="en-US" sz="1400" dirty="0" err="1"/>
              <a:t>približno</a:t>
            </a:r>
            <a:r>
              <a:rPr lang="en-US" sz="1400" dirty="0"/>
              <a:t> 0, </a:t>
            </a:r>
            <a:r>
              <a:rPr lang="en-US" sz="1400" dirty="0" err="1"/>
              <a:t>gotovo</a:t>
            </a:r>
            <a:r>
              <a:rPr lang="en-US" sz="1400" dirty="0"/>
              <a:t> </a:t>
            </a:r>
            <a:r>
              <a:rPr lang="en-US" sz="1400" dirty="0" err="1"/>
              <a:t>cijela</a:t>
            </a:r>
            <a:r>
              <a:rPr lang="en-US" sz="1400" dirty="0"/>
              <a:t> </a:t>
            </a:r>
            <a:r>
              <a:rPr lang="en-US" sz="1400" dirty="0" err="1"/>
              <a:t>stopa</a:t>
            </a:r>
            <a:r>
              <a:rPr lang="en-US" sz="1400" dirty="0"/>
              <a:t> </a:t>
            </a:r>
            <a:r>
              <a:rPr lang="en-US" sz="1400" dirty="0" err="1"/>
              <a:t>prinosa</a:t>
            </a:r>
            <a:r>
              <a:rPr lang="en-US" sz="1400" dirty="0"/>
              <a:t> </a:t>
            </a:r>
            <a:r>
              <a:rPr lang="en-US" sz="1400" dirty="0" err="1"/>
              <a:t>predstavlja</a:t>
            </a:r>
            <a:r>
              <a:rPr lang="en-US" sz="1400" dirty="0"/>
              <a:t> </a:t>
            </a:r>
            <a:r>
              <a:rPr lang="en-US" sz="1400" dirty="0" err="1"/>
              <a:t>premiju</a:t>
            </a:r>
            <a:r>
              <a:rPr lang="en-US" sz="1400" dirty="0"/>
              <a:t> </a:t>
            </a:r>
            <a:r>
              <a:rPr lang="en-US" sz="1400" dirty="0" err="1"/>
              <a:t>rizika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err="1"/>
              <a:t>Kamatna</a:t>
            </a:r>
            <a:r>
              <a:rPr lang="en-US" sz="1400" dirty="0"/>
              <a:t> </a:t>
            </a:r>
            <a:r>
              <a:rPr lang="en-US" sz="1400" dirty="0" err="1"/>
              <a:t>marža</a:t>
            </a:r>
            <a:r>
              <a:rPr lang="en-US" sz="1400" dirty="0"/>
              <a:t> </a:t>
            </a:r>
            <a:r>
              <a:rPr lang="en-US" sz="1400" dirty="0" err="1"/>
              <a:t>hrvatskih</a:t>
            </a:r>
            <a:r>
              <a:rPr lang="en-US" sz="1400" dirty="0"/>
              <a:t> </a:t>
            </a:r>
            <a:r>
              <a:rPr lang="en-US" sz="1400" dirty="0" err="1"/>
              <a:t>banaka</a:t>
            </a:r>
            <a:r>
              <a:rPr lang="en-US" sz="1400" dirty="0"/>
              <a:t> </a:t>
            </a:r>
            <a:r>
              <a:rPr lang="en-US" sz="1400" dirty="0" err="1"/>
              <a:t>manja</a:t>
            </a:r>
            <a:r>
              <a:rPr lang="en-US" sz="1400" dirty="0"/>
              <a:t> je od 3 </a:t>
            </a:r>
            <a:r>
              <a:rPr lang="en-US" sz="1400" dirty="0" err="1"/>
              <a:t>postotna</a:t>
            </a:r>
            <a:r>
              <a:rPr lang="en-US" sz="1400" dirty="0"/>
              <a:t> </a:t>
            </a:r>
            <a:r>
              <a:rPr lang="en-US" sz="1400" dirty="0" err="1"/>
              <a:t>boda</a:t>
            </a:r>
            <a:r>
              <a:rPr lang="hr-HR" sz="1400" dirty="0"/>
              <a:t> </a:t>
            </a:r>
          </a:p>
          <a:p>
            <a:r>
              <a:rPr lang="hr-HR" sz="1400" dirty="0"/>
              <a:t>(2,76 p.b.)</a:t>
            </a:r>
            <a:r>
              <a:rPr lang="en-US" sz="1400" dirty="0"/>
              <a:t>, </a:t>
            </a:r>
            <a:r>
              <a:rPr lang="en-US" sz="1400" dirty="0" err="1"/>
              <a:t>što</a:t>
            </a:r>
            <a:r>
              <a:rPr lang="en-US" sz="1400" dirty="0"/>
              <a:t> </a:t>
            </a:r>
            <a:r>
              <a:rPr lang="en-US" sz="1400" dirty="0" err="1"/>
              <a:t>znači</a:t>
            </a:r>
            <a:r>
              <a:rPr lang="en-US" sz="1400" dirty="0"/>
              <a:t> da je </a:t>
            </a:r>
            <a:r>
              <a:rPr lang="en-US" sz="1400" dirty="0" err="1"/>
              <a:t>kamatna</a:t>
            </a:r>
            <a:r>
              <a:rPr lang="en-US" sz="1400" dirty="0"/>
              <a:t> </a:t>
            </a:r>
            <a:r>
              <a:rPr lang="en-US" sz="1400" dirty="0" err="1"/>
              <a:t>marža</a:t>
            </a:r>
            <a:r>
              <a:rPr lang="en-US" sz="1400" dirty="0"/>
              <a:t> </a:t>
            </a:r>
            <a:r>
              <a:rPr lang="en-US" sz="1400" dirty="0" err="1"/>
              <a:t>manja</a:t>
            </a:r>
            <a:r>
              <a:rPr lang="en-US" sz="1400" dirty="0"/>
              <a:t> od </a:t>
            </a:r>
            <a:r>
              <a:rPr lang="en-US" sz="1400" dirty="0" err="1"/>
              <a:t>rizika</a:t>
            </a:r>
            <a:r>
              <a:rPr lang="en-US" sz="1400" dirty="0"/>
              <a:t> </a:t>
            </a:r>
            <a:r>
              <a:rPr lang="en-US" sz="1400" dirty="0" err="1"/>
              <a:t>države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51645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34744"/>
            <a:ext cx="8219256" cy="857250"/>
          </a:xfrm>
        </p:spPr>
        <p:txBody>
          <a:bodyPr>
            <a:normAutofit/>
          </a:bodyPr>
          <a:lstStyle/>
          <a:p>
            <a:r>
              <a:rPr lang="en-US" sz="3600" dirty="0" err="1"/>
              <a:t>Međunarodne</a:t>
            </a:r>
            <a:r>
              <a:rPr lang="en-US" sz="3600" dirty="0"/>
              <a:t> </a:t>
            </a:r>
            <a:r>
              <a:rPr lang="en-US" sz="3600" dirty="0" err="1"/>
              <a:t>usporedbe</a:t>
            </a:r>
            <a:r>
              <a:rPr lang="en-US" sz="3600" dirty="0"/>
              <a:t> (</a:t>
            </a:r>
            <a:r>
              <a:rPr lang="en-US" sz="3600" dirty="0" err="1"/>
              <a:t>nastavak</a:t>
            </a:r>
            <a:r>
              <a:rPr lang="en-US" sz="3600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4876006"/>
            <a:ext cx="72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Izvor</a:t>
            </a:r>
            <a:r>
              <a:rPr lang="en-US" sz="900" dirty="0"/>
              <a:t>: ESB, </a:t>
            </a:r>
            <a:r>
              <a:rPr lang="en-US" sz="900" dirty="0" err="1"/>
              <a:t>uže</a:t>
            </a:r>
            <a:r>
              <a:rPr lang="en-US" sz="900" dirty="0"/>
              <a:t> </a:t>
            </a:r>
            <a:r>
              <a:rPr lang="en-US" sz="900" dirty="0" err="1"/>
              <a:t>definirane</a:t>
            </a:r>
            <a:r>
              <a:rPr lang="en-US" sz="900" dirty="0"/>
              <a:t> </a:t>
            </a:r>
            <a:r>
              <a:rPr lang="en-US" sz="900" dirty="0" err="1"/>
              <a:t>efektivne</a:t>
            </a:r>
            <a:r>
              <a:rPr lang="en-US" sz="900" dirty="0"/>
              <a:t> </a:t>
            </a:r>
            <a:r>
              <a:rPr lang="en-US" sz="900" dirty="0" err="1"/>
              <a:t>kamatne</a:t>
            </a:r>
            <a:r>
              <a:rPr lang="en-US" sz="900" dirty="0"/>
              <a:t> </a:t>
            </a:r>
            <a:r>
              <a:rPr lang="en-US" sz="900" dirty="0" err="1"/>
              <a:t>stope</a:t>
            </a:r>
            <a:r>
              <a:rPr lang="en-US" sz="900" dirty="0"/>
              <a:t>; </a:t>
            </a:r>
            <a:r>
              <a:rPr lang="en-US" sz="900" dirty="0" err="1"/>
              <a:t>za</a:t>
            </a:r>
            <a:r>
              <a:rPr lang="en-US" sz="900" dirty="0"/>
              <a:t> </a:t>
            </a:r>
            <a:r>
              <a:rPr lang="en-US" sz="900" dirty="0" err="1"/>
              <a:t>Poljsku</a:t>
            </a:r>
            <a:r>
              <a:rPr lang="en-US" sz="900" dirty="0"/>
              <a:t> </a:t>
            </a:r>
            <a:r>
              <a:rPr lang="en-US" sz="900" dirty="0" err="1"/>
              <a:t>i</a:t>
            </a:r>
            <a:r>
              <a:rPr lang="en-US" sz="900" dirty="0"/>
              <a:t> </a:t>
            </a:r>
            <a:r>
              <a:rPr lang="en-US" sz="900" dirty="0" err="1"/>
              <a:t>Rumunjsku</a:t>
            </a:r>
            <a:r>
              <a:rPr lang="en-US" sz="900" dirty="0"/>
              <a:t> </a:t>
            </a:r>
            <a:r>
              <a:rPr lang="en-US" sz="900" dirty="0" err="1"/>
              <a:t>nema</a:t>
            </a:r>
            <a:r>
              <a:rPr lang="en-US" sz="900" dirty="0"/>
              <a:t> </a:t>
            </a:r>
            <a:r>
              <a:rPr lang="en-US" sz="900" dirty="0" err="1"/>
              <a:t>odgovarajućih</a:t>
            </a:r>
            <a:r>
              <a:rPr lang="en-US" sz="900" dirty="0"/>
              <a:t> </a:t>
            </a:r>
            <a:r>
              <a:rPr lang="en-US" sz="900" dirty="0" err="1"/>
              <a:t>ročnosti</a:t>
            </a:r>
            <a:r>
              <a:rPr lang="en-US" sz="900" dirty="0"/>
              <a:t> </a:t>
            </a:r>
            <a:r>
              <a:rPr lang="en-US" sz="900" dirty="0" err="1"/>
              <a:t>za</a:t>
            </a:r>
            <a:r>
              <a:rPr lang="en-US" sz="900" dirty="0"/>
              <a:t> </a:t>
            </a:r>
            <a:r>
              <a:rPr lang="en-US" sz="900" dirty="0" err="1"/>
              <a:t>usporedbu</a:t>
            </a:r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4677670" y="3889714"/>
            <a:ext cx="4317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Niske</a:t>
            </a:r>
            <a:r>
              <a:rPr lang="en-US" sz="1200" dirty="0"/>
              <a:t> </a:t>
            </a:r>
            <a:r>
              <a:rPr lang="en-US" sz="1200" dirty="0" err="1"/>
              <a:t>kamatne</a:t>
            </a:r>
            <a:r>
              <a:rPr lang="en-US" sz="1200" dirty="0"/>
              <a:t> </a:t>
            </a:r>
            <a:r>
              <a:rPr lang="en-US" sz="1200" dirty="0" err="1"/>
              <a:t>stope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dugoročne</a:t>
            </a:r>
            <a:r>
              <a:rPr lang="en-US" sz="1200" dirty="0"/>
              <a:t> </a:t>
            </a:r>
            <a:r>
              <a:rPr lang="en-US" sz="1200" dirty="0" err="1"/>
              <a:t>stambene</a:t>
            </a:r>
            <a:r>
              <a:rPr lang="en-US" sz="1200" dirty="0"/>
              <a:t> </a:t>
            </a:r>
            <a:r>
              <a:rPr lang="en-US" sz="1200" dirty="0" err="1"/>
              <a:t>kredite</a:t>
            </a:r>
            <a:r>
              <a:rPr lang="en-US" sz="1200" dirty="0"/>
              <a:t> u ex-</a:t>
            </a:r>
            <a:r>
              <a:rPr lang="en-US" sz="1200" dirty="0" err="1"/>
              <a:t>soc</a:t>
            </a:r>
            <a:r>
              <a:rPr lang="en-US" sz="1200" dirty="0"/>
              <a:t> </a:t>
            </a:r>
            <a:r>
              <a:rPr lang="en-US" sz="1200" dirty="0" err="1"/>
              <a:t>zemljama</a:t>
            </a:r>
            <a:r>
              <a:rPr lang="en-US" sz="1200" dirty="0"/>
              <a:t> </a:t>
            </a:r>
            <a:r>
              <a:rPr lang="en-US" sz="1200" dirty="0" err="1"/>
              <a:t>gdje</a:t>
            </a:r>
            <a:r>
              <a:rPr lang="en-US" sz="1200" dirty="0"/>
              <a:t> </a:t>
            </a:r>
            <a:r>
              <a:rPr lang="en-US" sz="1200" dirty="0" err="1"/>
              <a:t>su</a:t>
            </a:r>
            <a:r>
              <a:rPr lang="en-US" sz="1200" dirty="0"/>
              <a:t> </a:t>
            </a:r>
            <a:r>
              <a:rPr lang="en-US" sz="1200" dirty="0" err="1"/>
              <a:t>niski</a:t>
            </a:r>
            <a:r>
              <a:rPr lang="en-US" sz="1200" dirty="0"/>
              <a:t> </a:t>
            </a:r>
            <a:r>
              <a:rPr lang="en-US" sz="1200" dirty="0" err="1"/>
              <a:t>prinosi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dugoročne</a:t>
            </a:r>
            <a:r>
              <a:rPr lang="en-US" sz="1200" dirty="0"/>
              <a:t> </a:t>
            </a:r>
            <a:r>
              <a:rPr lang="en-US" sz="1200" dirty="0" err="1"/>
              <a:t>državne</a:t>
            </a:r>
            <a:r>
              <a:rPr lang="en-US" sz="1200" dirty="0"/>
              <a:t> </a:t>
            </a:r>
            <a:r>
              <a:rPr lang="en-US" sz="1200" dirty="0" err="1"/>
              <a:t>obveznice</a:t>
            </a:r>
            <a:r>
              <a:rPr lang="en-US" sz="1200" dirty="0"/>
              <a:t> 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uveden</a:t>
            </a:r>
            <a:r>
              <a:rPr lang="en-US" sz="1200" dirty="0"/>
              <a:t> euro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905433" y="3931050"/>
            <a:ext cx="1512168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05433" y="4096118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81497" y="3842931"/>
            <a:ext cx="432048" cy="376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€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23728" y="3831002"/>
            <a:ext cx="432048" cy="376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€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5959" y="3831002"/>
            <a:ext cx="432048" cy="376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€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884"/>
            <a:ext cx="4310097" cy="26656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5163" y="1180508"/>
            <a:ext cx="4039638" cy="269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13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Međunarodne</a:t>
            </a:r>
            <a:r>
              <a:rPr lang="en-US" sz="3600" dirty="0"/>
              <a:t> </a:t>
            </a:r>
            <a:r>
              <a:rPr lang="en-US" sz="3600" dirty="0" err="1"/>
              <a:t>usporedbe</a:t>
            </a:r>
            <a:r>
              <a:rPr lang="en-US" sz="3600" dirty="0"/>
              <a:t> (</a:t>
            </a:r>
            <a:r>
              <a:rPr lang="en-US" sz="3600" dirty="0" err="1"/>
              <a:t>nastavak</a:t>
            </a:r>
            <a:r>
              <a:rPr lang="en-US" sz="3600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6428" y="4731990"/>
            <a:ext cx="72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Izvor</a:t>
            </a:r>
            <a:r>
              <a:rPr lang="en-US" sz="900" dirty="0"/>
              <a:t>: ESB, </a:t>
            </a:r>
            <a:r>
              <a:rPr lang="en-US" sz="900" dirty="0" err="1"/>
              <a:t>uže</a:t>
            </a:r>
            <a:r>
              <a:rPr lang="en-US" sz="900" dirty="0"/>
              <a:t> </a:t>
            </a:r>
            <a:r>
              <a:rPr lang="en-US" sz="900" dirty="0" err="1"/>
              <a:t>definirane</a:t>
            </a:r>
            <a:r>
              <a:rPr lang="en-US" sz="900" dirty="0"/>
              <a:t> </a:t>
            </a:r>
            <a:r>
              <a:rPr lang="en-US" sz="900" dirty="0" err="1"/>
              <a:t>efektivne</a:t>
            </a:r>
            <a:r>
              <a:rPr lang="en-US" sz="900" dirty="0"/>
              <a:t> </a:t>
            </a:r>
            <a:r>
              <a:rPr lang="en-US" sz="900" dirty="0" err="1"/>
              <a:t>kamatne</a:t>
            </a:r>
            <a:r>
              <a:rPr lang="en-US" sz="900" dirty="0"/>
              <a:t> </a:t>
            </a:r>
            <a:r>
              <a:rPr lang="en-US" sz="900" dirty="0" err="1"/>
              <a:t>stope</a:t>
            </a:r>
            <a:r>
              <a:rPr lang="en-US" sz="900" dirty="0"/>
              <a:t> </a:t>
            </a:r>
            <a:r>
              <a:rPr lang="en-US" sz="900" dirty="0" err="1"/>
              <a:t>na</a:t>
            </a:r>
            <a:r>
              <a:rPr lang="en-US" sz="900" dirty="0"/>
              <a:t> </a:t>
            </a:r>
            <a:r>
              <a:rPr lang="en-US" sz="900" dirty="0" err="1"/>
              <a:t>novoodobrene</a:t>
            </a:r>
            <a:r>
              <a:rPr lang="en-US" sz="900" dirty="0"/>
              <a:t> </a:t>
            </a:r>
            <a:r>
              <a:rPr lang="en-US" sz="900" dirty="0" err="1"/>
              <a:t>kredite</a:t>
            </a:r>
            <a:endParaRPr lang="en-US" sz="9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1" y="1051446"/>
            <a:ext cx="4464495" cy="32484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1" y="1051445"/>
            <a:ext cx="4474840" cy="324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08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1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5776" y="1275606"/>
            <a:ext cx="6048672" cy="2308349"/>
          </a:xfrm>
        </p:spPr>
        <p:txBody>
          <a:bodyPr/>
          <a:lstStyle/>
          <a:p>
            <a:pPr algn="ctr"/>
            <a:r>
              <a:rPr lang="hr-HR" dirty="0"/>
              <a:t>Gospodarstvo i krediti u 2016.</a:t>
            </a:r>
          </a:p>
        </p:txBody>
      </p:sp>
    </p:spTree>
    <p:extLst>
      <p:ext uri="{BB962C8B-B14F-4D97-AF65-F5344CB8AC3E}">
        <p14:creationId xmlns:p14="http://schemas.microsoft.com/office/powerpoint/2010/main" val="2626988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34744"/>
            <a:ext cx="8219256" cy="857250"/>
          </a:xfrm>
        </p:spPr>
        <p:txBody>
          <a:bodyPr>
            <a:normAutofit fontScale="90000"/>
          </a:bodyPr>
          <a:lstStyle/>
          <a:p>
            <a:r>
              <a:rPr lang="hr-HR" sz="3600" dirty="0"/>
              <a:t>Kretanje BDP-a, međunarodne usporedbe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31590"/>
            <a:ext cx="4039344" cy="278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30636"/>
            <a:ext cx="4323487" cy="278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466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34744"/>
            <a:ext cx="8219256" cy="857250"/>
          </a:xfrm>
        </p:spPr>
        <p:txBody>
          <a:bodyPr>
            <a:normAutofit/>
          </a:bodyPr>
          <a:lstStyle/>
          <a:p>
            <a:r>
              <a:rPr lang="hr-HR" sz="2800" dirty="0"/>
              <a:t>Kreditna aktivnost / likvidnost / kamatne stope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8606" y="1062320"/>
            <a:ext cx="452539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94120"/>
            <a:ext cx="4030677" cy="267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4223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5776" y="1347614"/>
            <a:ext cx="6048672" cy="2308349"/>
          </a:xfrm>
        </p:spPr>
        <p:txBody>
          <a:bodyPr/>
          <a:lstStyle/>
          <a:p>
            <a:r>
              <a:rPr lang="hr-HR" dirty="0"/>
              <a:t>Analiza rezultata kreditnih institucija 2016.</a:t>
            </a:r>
          </a:p>
        </p:txBody>
      </p:sp>
    </p:spTree>
    <p:extLst>
      <p:ext uri="{BB962C8B-B14F-4D97-AF65-F5344CB8AC3E}">
        <p14:creationId xmlns:p14="http://schemas.microsoft.com/office/powerpoint/2010/main" val="257723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Naglasci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1400" dirty="0"/>
              <a:t>5,118 </a:t>
            </a:r>
            <a:r>
              <a:rPr lang="hr-HR" sz="1400" dirty="0" err="1"/>
              <a:t>mlrd</a:t>
            </a:r>
            <a:r>
              <a:rPr lang="hr-HR" sz="1400" dirty="0"/>
              <a:t> HRK neto i 6,454 </a:t>
            </a:r>
            <a:r>
              <a:rPr lang="hr-HR" sz="1400" dirty="0" err="1"/>
              <a:t>mlrd</a:t>
            </a:r>
            <a:r>
              <a:rPr lang="hr-HR" sz="1400" dirty="0"/>
              <a:t> bruto dobiti nakon gubitka od 4,343 </a:t>
            </a:r>
            <a:r>
              <a:rPr lang="hr-HR" sz="1400" dirty="0" err="1"/>
              <a:t>mlrd</a:t>
            </a:r>
            <a:r>
              <a:rPr lang="hr-HR" sz="1400" dirty="0"/>
              <a:t> HRK u 2015. vraća banke u zonu pozitivnog rezultata u godini bržeg ekonomskog oporavka. </a:t>
            </a:r>
          </a:p>
          <a:p>
            <a:endParaRPr lang="hr-HR" sz="1400" dirty="0"/>
          </a:p>
          <a:p>
            <a:r>
              <a:rPr lang="hr-HR" sz="1400" dirty="0"/>
              <a:t>Rezultat podiže stopu adekvatnosti kapitala na 22,5%, što jamči stabilnost i kapitalnu snagu za pokretanje novog kreditnog ciklusa.</a:t>
            </a:r>
          </a:p>
          <a:p>
            <a:endParaRPr lang="hr-HR" sz="1400" dirty="0"/>
          </a:p>
          <a:p>
            <a:r>
              <a:rPr lang="hr-HR" sz="1400" dirty="0"/>
              <a:t>Povrat na kapital (ROE) za 2016. procijenjen je na oko 9,5% (neto) i 12% (bruto prije oporezivanja), što je oko prosjeka EU (slika na sljedećoj stranici). </a:t>
            </a:r>
          </a:p>
          <a:p>
            <a:endParaRPr lang="hr-HR" sz="1400" dirty="0"/>
          </a:p>
          <a:p>
            <a:r>
              <a:rPr lang="hr-HR" sz="1400" dirty="0"/>
              <a:t>Smanjenje kamatnih stopa na kredite dovelo je do pada ukupnog kamatnog prihoda (-8,9%), ali su kamatni troškovi padali brže (-24,6%)         neto kamatni prihod povećan je za 2,5%. </a:t>
            </a:r>
          </a:p>
          <a:p>
            <a:endParaRPr lang="hr-HR" sz="1400" dirty="0"/>
          </a:p>
          <a:p>
            <a:r>
              <a:rPr lang="hr-HR" sz="1400" dirty="0"/>
              <a:t>Neto prihodi od provizija i naknada su zbog slične dinamike rasli 5,7%</a:t>
            </a:r>
          </a:p>
          <a:p>
            <a:endParaRPr lang="hr-HR" sz="1400" dirty="0"/>
          </a:p>
          <a:p>
            <a:r>
              <a:rPr lang="hr-HR" sz="1400" dirty="0"/>
              <a:t>Dobici od vlasničkih pozicija i trgovanja (oporavak financijskih tržišta) te bitno manja rezerviranja za loše plasmane imali su najveći utjecaj na oporavak rezultata.</a:t>
            </a:r>
          </a:p>
          <a:p>
            <a:endParaRPr lang="hr-HR" sz="1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707904" y="3363838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357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67494"/>
            <a:ext cx="6038056" cy="38610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4227934"/>
            <a:ext cx="38164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Izvor</a:t>
            </a:r>
            <a:r>
              <a:rPr lang="en-US" sz="900" dirty="0"/>
              <a:t>: HNB </a:t>
            </a:r>
            <a:r>
              <a:rPr lang="en-US" sz="900" dirty="0" err="1"/>
              <a:t>i</a:t>
            </a:r>
            <a:r>
              <a:rPr lang="en-US" sz="900" dirty="0"/>
              <a:t> ECB </a:t>
            </a:r>
            <a:r>
              <a:rPr lang="en-US" sz="900" dirty="0" err="1"/>
              <a:t>Datawarehouse</a:t>
            </a:r>
            <a:r>
              <a:rPr lang="en-US" sz="900" dirty="0"/>
              <a:t>, </a:t>
            </a:r>
            <a:r>
              <a:rPr lang="en-US" sz="900" dirty="0" err="1"/>
              <a:t>zadnji</a:t>
            </a:r>
            <a:r>
              <a:rPr lang="en-US" sz="900" dirty="0"/>
              <a:t> </a:t>
            </a:r>
            <a:r>
              <a:rPr lang="en-US" sz="900" dirty="0" err="1"/>
              <a:t>raspoloživi</a:t>
            </a:r>
            <a:r>
              <a:rPr lang="en-US" sz="900" dirty="0"/>
              <a:t> </a:t>
            </a:r>
            <a:r>
              <a:rPr lang="en-US" sz="900" dirty="0" err="1"/>
              <a:t>podaci</a:t>
            </a:r>
            <a:endParaRPr lang="en-US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6660232" y="627534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200" dirty="0" err="1"/>
              <a:t>Cjelokupno</a:t>
            </a:r>
            <a:r>
              <a:rPr lang="en-US" sz="1200" dirty="0"/>
              <a:t> </a:t>
            </a:r>
            <a:r>
              <a:rPr lang="en-US" sz="1200" dirty="0" err="1"/>
              <a:t>bankarstvo</a:t>
            </a:r>
            <a:r>
              <a:rPr lang="en-US" sz="1200" dirty="0"/>
              <a:t> u EU </a:t>
            </a:r>
            <a:r>
              <a:rPr lang="en-US" sz="1200" dirty="0" err="1"/>
              <a:t>zajedno</a:t>
            </a:r>
            <a:r>
              <a:rPr lang="en-US" sz="1200" dirty="0"/>
              <a:t> s </a:t>
            </a:r>
            <a:r>
              <a:rPr lang="en-US" sz="1200" dirty="0" err="1"/>
              <a:t>gospodarstvom</a:t>
            </a:r>
            <a:r>
              <a:rPr lang="en-US" sz="1200" dirty="0"/>
              <a:t> </a:t>
            </a:r>
            <a:r>
              <a:rPr lang="en-US" sz="1200" dirty="0" err="1"/>
              <a:t>ušlo</a:t>
            </a:r>
            <a:r>
              <a:rPr lang="en-US" sz="1200" dirty="0"/>
              <a:t> je u </a:t>
            </a:r>
            <a:r>
              <a:rPr lang="en-US" sz="1200" dirty="0" err="1"/>
              <a:t>fazu</a:t>
            </a:r>
            <a:r>
              <a:rPr lang="en-US" sz="1200" dirty="0"/>
              <a:t> </a:t>
            </a:r>
            <a:r>
              <a:rPr lang="en-US" sz="1200" dirty="0" err="1"/>
              <a:t>oporavka</a:t>
            </a:r>
            <a:endParaRPr lang="en-US" sz="1200" dirty="0"/>
          </a:p>
          <a:p>
            <a:pPr marL="285750" indent="-285750">
              <a:buFont typeface="Arial" charset="0"/>
              <a:buChar char="•"/>
            </a:pPr>
            <a:endParaRPr lang="en-US" sz="1200" dirty="0"/>
          </a:p>
          <a:p>
            <a:pPr marL="285750" indent="-285750">
              <a:buFont typeface="Arial" charset="0"/>
              <a:buChar char="•"/>
            </a:pPr>
            <a:r>
              <a:rPr lang="en-US" sz="1200" dirty="0" err="1"/>
              <a:t>Problemi</a:t>
            </a:r>
            <a:r>
              <a:rPr lang="en-US" sz="1200" dirty="0"/>
              <a:t> </a:t>
            </a:r>
            <a:r>
              <a:rPr lang="en-US" sz="1200" dirty="0" err="1"/>
              <a:t>su</a:t>
            </a:r>
            <a:r>
              <a:rPr lang="en-US" sz="1200" dirty="0"/>
              <a:t> </a:t>
            </a:r>
            <a:r>
              <a:rPr lang="en-US" sz="1200" dirty="0" err="1"/>
              <a:t>još</a:t>
            </a:r>
            <a:r>
              <a:rPr lang="en-US" sz="1200" dirty="0"/>
              <a:t> </a:t>
            </a:r>
            <a:r>
              <a:rPr lang="en-US" sz="1200" dirty="0" err="1"/>
              <a:t>locirani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jugu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08784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825" y="123478"/>
            <a:ext cx="8219256" cy="857250"/>
          </a:xfrm>
        </p:spPr>
        <p:txBody>
          <a:bodyPr/>
          <a:lstStyle/>
          <a:p>
            <a:pPr algn="ctr"/>
            <a:r>
              <a:rPr lang="en-US" dirty="0" err="1"/>
              <a:t>Rezultati</a:t>
            </a:r>
            <a:r>
              <a:rPr lang="en-US" dirty="0"/>
              <a:t> </a:t>
            </a:r>
            <a:r>
              <a:rPr lang="en-US" dirty="0" err="1"/>
              <a:t>pobliže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905056"/>
            <a:ext cx="5103498" cy="373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1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Od </a:t>
            </a:r>
            <a:r>
              <a:rPr lang="en-US" dirty="0" err="1"/>
              <a:t>gubitka</a:t>
            </a:r>
            <a:r>
              <a:rPr lang="en-US" dirty="0"/>
              <a:t> 2015</a:t>
            </a:r>
            <a:r>
              <a:rPr lang="hr-HR" dirty="0"/>
              <a:t>.</a:t>
            </a:r>
            <a:r>
              <a:rPr lang="en-US" dirty="0"/>
              <a:t> do </a:t>
            </a:r>
            <a:r>
              <a:rPr lang="en-US" dirty="0" err="1"/>
              <a:t>dobiti</a:t>
            </a:r>
            <a:r>
              <a:rPr lang="en-US" dirty="0"/>
              <a:t> 2016</a:t>
            </a:r>
            <a:r>
              <a:rPr lang="hr-HR" dirty="0"/>
              <a:t>.</a:t>
            </a:r>
            <a:br>
              <a:rPr lang="en-US" dirty="0"/>
            </a:br>
            <a:r>
              <a:rPr lang="en-US" sz="2000" dirty="0"/>
              <a:t>(Od -4,688 do 6,454 = 11,141 </a:t>
            </a:r>
            <a:r>
              <a:rPr lang="en-US" sz="2000" dirty="0" err="1"/>
              <a:t>mlrd</a:t>
            </a:r>
            <a:r>
              <a:rPr lang="en-US" sz="2000" dirty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47614"/>
            <a:ext cx="4621386" cy="26000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76256" y="3873705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 000 HRK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1333333"/>
            <a:ext cx="3810558" cy="254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023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HUB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433</Words>
  <Application>Microsoft Office PowerPoint</Application>
  <PresentationFormat>On-screen Show (16:9)</PresentationFormat>
  <Paragraphs>52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1_Office Theme</vt:lpstr>
      <vt:lpstr>PowerPoint Presentation</vt:lpstr>
      <vt:lpstr>Gospodarstvo i krediti u 2016.</vt:lpstr>
      <vt:lpstr>Kretanje BDP-a, međunarodne usporedbe</vt:lpstr>
      <vt:lpstr>Kreditna aktivnost / likvidnost / kamatne stope</vt:lpstr>
      <vt:lpstr>Analiza rezultata kreditnih institucija 2016.</vt:lpstr>
      <vt:lpstr>Naglasci</vt:lpstr>
      <vt:lpstr>PowerPoint Presentation</vt:lpstr>
      <vt:lpstr>Rezultati pobliže</vt:lpstr>
      <vt:lpstr>Od gubitka 2015. do dobiti 2016. (Od -4,688 do 6,454 = 11,141 mlrd)</vt:lpstr>
      <vt:lpstr>Kamatne stope na kredite stanovništvu u Hrvatskoj</vt:lpstr>
      <vt:lpstr>Novoodobreni krediti – čiste kune</vt:lpstr>
      <vt:lpstr>Novoodobreni krediti s valutnom klauzulom</vt:lpstr>
      <vt:lpstr>Prosječne kamatne stope (stanja)</vt:lpstr>
      <vt:lpstr>Međunarodne usporedbe</vt:lpstr>
      <vt:lpstr>Međunarodne usporedbe (nastavak)</vt:lpstr>
      <vt:lpstr>Međunarodne usporedbe (nastavak)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Ille</dc:creator>
  <cp:lastModifiedBy>Helena Ilić</cp:lastModifiedBy>
  <cp:revision>43</cp:revision>
  <dcterms:created xsi:type="dcterms:W3CDTF">2016-12-02T14:18:00Z</dcterms:created>
  <dcterms:modified xsi:type="dcterms:W3CDTF">2017-03-02T09:04:15Z</dcterms:modified>
</cp:coreProperties>
</file>