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7" r:id="rId3"/>
    <p:sldId id="309" r:id="rId4"/>
    <p:sldId id="310" r:id="rId5"/>
    <p:sldId id="311" r:id="rId6"/>
    <p:sldId id="312" r:id="rId7"/>
    <p:sldId id="313" r:id="rId8"/>
    <p:sldId id="325" r:id="rId9"/>
    <p:sldId id="368" r:id="rId10"/>
    <p:sldId id="369" r:id="rId11"/>
    <p:sldId id="322" r:id="rId12"/>
    <p:sldId id="321" r:id="rId13"/>
    <p:sldId id="334" r:id="rId14"/>
    <p:sldId id="319" r:id="rId15"/>
    <p:sldId id="333" r:id="rId16"/>
    <p:sldId id="331" r:id="rId17"/>
    <p:sldId id="330" r:id="rId18"/>
    <p:sldId id="317" r:id="rId19"/>
    <p:sldId id="314" r:id="rId20"/>
    <p:sldId id="348" r:id="rId21"/>
    <p:sldId id="339" r:id="rId22"/>
    <p:sldId id="342" r:id="rId23"/>
    <p:sldId id="343" r:id="rId24"/>
    <p:sldId id="350" r:id="rId25"/>
    <p:sldId id="354" r:id="rId26"/>
    <p:sldId id="355" r:id="rId27"/>
    <p:sldId id="357" r:id="rId28"/>
    <p:sldId id="344" r:id="rId29"/>
    <p:sldId id="373" r:id="rId30"/>
    <p:sldId id="346" r:id="rId31"/>
    <p:sldId id="375" r:id="rId32"/>
    <p:sldId id="358" r:id="rId33"/>
    <p:sldId id="359" r:id="rId34"/>
    <p:sldId id="377" r:id="rId35"/>
    <p:sldId id="360" r:id="rId36"/>
    <p:sldId id="362" r:id="rId37"/>
    <p:sldId id="380" r:id="rId38"/>
    <p:sldId id="363" r:id="rId39"/>
    <p:sldId id="379" r:id="rId40"/>
    <p:sldId id="347" r:id="rId41"/>
    <p:sldId id="316" r:id="rId42"/>
    <p:sldId id="378" r:id="rId4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07" autoAdjust="0"/>
  </p:normalViewPr>
  <p:slideViewPr>
    <p:cSldViewPr>
      <p:cViewPr varScale="1">
        <p:scale>
          <a:sx n="95" d="100"/>
          <a:sy n="95" d="100"/>
        </p:scale>
        <p:origin x="109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67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'[Poglavlje 4_slika 13_14.xlsx]Pog4_slika 14'!$B$6</c:f>
              <c:strCache>
                <c:ptCount val="1"/>
                <c:pt idx="0">
                  <c:v>EU-prosjek 2016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c:spPr>
          </c:marker>
          <c:cat>
            <c:strRef>
              <c:f>'[Poglavlje 4_slika 13_14.xlsx]Pog4_slika 14'!$C$5:$N$5</c:f>
              <c:strCache>
                <c:ptCount val="12"/>
                <c:pt idx="0">
                  <c:v>Pristup izvorima financiranja </c:v>
                </c:pt>
                <c:pt idx="1">
                  <c:v>Vladine politike - prioriteti, podrška</c:v>
                </c:pt>
                <c:pt idx="2">
                  <c:v>Vladine politike - porezi i regulativa</c:v>
                </c:pt>
                <c:pt idx="3">
                  <c:v>Vladini programi </c:v>
                </c:pt>
                <c:pt idx="4">
                  <c:v>Osnovno i srednje obrazovanje </c:v>
                </c:pt>
                <c:pt idx="5">
                  <c:v>Tercijarno obrazovanje </c:v>
                </c:pt>
                <c:pt idx="6">
                  <c:v>Transfer istraživanja i razvoja</c:v>
                </c:pt>
                <c:pt idx="7">
                  <c:v>Komercijalna i profesionalna infrastruktura </c:v>
                </c:pt>
                <c:pt idx="8">
                  <c:v>Otvorenost tržišta - dinamika promjena </c:v>
                </c:pt>
                <c:pt idx="9">
                  <c:v>Otvorenost tržišta - barijere ulaska </c:v>
                </c:pt>
                <c:pt idx="10">
                  <c:v>Prisup fizičkoj infrastrukturi </c:v>
                </c:pt>
                <c:pt idx="11">
                  <c:v>Kulturne i društvene norme </c:v>
                </c:pt>
              </c:strCache>
            </c:strRef>
          </c:cat>
          <c:val>
            <c:numRef>
              <c:f>'[Poglavlje 4_slika 13_14.xlsx]Pog4_slika 14'!$C$6:$N$6</c:f>
              <c:numCache>
                <c:formatCode>0.00</c:formatCode>
                <c:ptCount val="12"/>
                <c:pt idx="0">
                  <c:v>2.6781818181818182</c:v>
                </c:pt>
                <c:pt idx="1">
                  <c:v>2.4363636363636361</c:v>
                </c:pt>
                <c:pt idx="2">
                  <c:v>2.3877272727272727</c:v>
                </c:pt>
                <c:pt idx="3">
                  <c:v>2.709090909090909</c:v>
                </c:pt>
                <c:pt idx="4">
                  <c:v>1.966818181818182</c:v>
                </c:pt>
                <c:pt idx="5">
                  <c:v>2.7527272727272725</c:v>
                </c:pt>
                <c:pt idx="6">
                  <c:v>2.4950000000000001</c:v>
                </c:pt>
                <c:pt idx="7">
                  <c:v>3.1131818181818187</c:v>
                </c:pt>
                <c:pt idx="8">
                  <c:v>2.9036363636363642</c:v>
                </c:pt>
                <c:pt idx="9">
                  <c:v>2.7422727272727281</c:v>
                </c:pt>
                <c:pt idx="10">
                  <c:v>4.0254545454545454</c:v>
                </c:pt>
                <c:pt idx="11">
                  <c:v>2.5577272727272726</c:v>
                </c:pt>
              </c:numCache>
            </c:numRef>
          </c:val>
        </c:ser>
        <c:ser>
          <c:idx val="1"/>
          <c:order val="1"/>
          <c:tx>
            <c:strRef>
              <c:f>'[Poglavlje 4_slika 13_14.xlsx]Pog4_slika 14'!$B$7</c:f>
              <c:strCache>
                <c:ptCount val="1"/>
                <c:pt idx="0">
                  <c:v>EU-najbolje 2016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cat>
            <c:strRef>
              <c:f>'[Poglavlje 4_slika 13_14.xlsx]Pog4_slika 14'!$C$5:$N$5</c:f>
              <c:strCache>
                <c:ptCount val="12"/>
                <c:pt idx="0">
                  <c:v>Pristup izvorima financiranja </c:v>
                </c:pt>
                <c:pt idx="1">
                  <c:v>Vladine politike - prioriteti, podrška</c:v>
                </c:pt>
                <c:pt idx="2">
                  <c:v>Vladine politike - porezi i regulativa</c:v>
                </c:pt>
                <c:pt idx="3">
                  <c:v>Vladini programi </c:v>
                </c:pt>
                <c:pt idx="4">
                  <c:v>Osnovno i srednje obrazovanje </c:v>
                </c:pt>
                <c:pt idx="5">
                  <c:v>Tercijarno obrazovanje </c:v>
                </c:pt>
                <c:pt idx="6">
                  <c:v>Transfer istraživanja i razvoja</c:v>
                </c:pt>
                <c:pt idx="7">
                  <c:v>Komercijalna i profesionalna infrastruktura </c:v>
                </c:pt>
                <c:pt idx="8">
                  <c:v>Otvorenost tržišta - dinamika promjena </c:v>
                </c:pt>
                <c:pt idx="9">
                  <c:v>Otvorenost tržišta - barijere ulaska </c:v>
                </c:pt>
                <c:pt idx="10">
                  <c:v>Prisup fizičkoj infrastrukturi </c:v>
                </c:pt>
                <c:pt idx="11">
                  <c:v>Kulturne i društvene norme </c:v>
                </c:pt>
              </c:strCache>
            </c:strRef>
          </c:cat>
          <c:val>
            <c:numRef>
              <c:f>'[Poglavlje 4_slika 13_14.xlsx]Pog4_slika 14'!$C$7:$N$7</c:f>
              <c:numCache>
                <c:formatCode>General</c:formatCode>
                <c:ptCount val="12"/>
                <c:pt idx="0">
                  <c:v>3.3</c:v>
                </c:pt>
                <c:pt idx="1">
                  <c:v>3.6</c:v>
                </c:pt>
                <c:pt idx="2">
                  <c:v>3.8</c:v>
                </c:pt>
                <c:pt idx="3">
                  <c:v>3.8</c:v>
                </c:pt>
                <c:pt idx="4">
                  <c:v>3.3</c:v>
                </c:pt>
                <c:pt idx="5">
                  <c:v>3.6</c:v>
                </c:pt>
                <c:pt idx="6">
                  <c:v>3.2</c:v>
                </c:pt>
                <c:pt idx="7">
                  <c:v>3.7</c:v>
                </c:pt>
                <c:pt idx="8">
                  <c:v>3.8</c:v>
                </c:pt>
                <c:pt idx="9">
                  <c:v>3.7</c:v>
                </c:pt>
                <c:pt idx="10">
                  <c:v>4.7</c:v>
                </c:pt>
                <c:pt idx="11">
                  <c:v>3.8</c:v>
                </c:pt>
              </c:numCache>
            </c:numRef>
          </c:val>
        </c:ser>
        <c:ser>
          <c:idx val="2"/>
          <c:order val="2"/>
          <c:tx>
            <c:strRef>
              <c:f>'[Poglavlje 4_slika 13_14.xlsx]Pog4_slika 14'!$B$8</c:f>
              <c:strCache>
                <c:ptCount val="1"/>
                <c:pt idx="0">
                  <c:v>Hrvatska 2016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'[Poglavlje 4_slika 13_14.xlsx]Pog4_slika 14'!$C$5:$N$5</c:f>
              <c:strCache>
                <c:ptCount val="12"/>
                <c:pt idx="0">
                  <c:v>Pristup izvorima financiranja </c:v>
                </c:pt>
                <c:pt idx="1">
                  <c:v>Vladine politike - prioriteti, podrška</c:v>
                </c:pt>
                <c:pt idx="2">
                  <c:v>Vladine politike - porezi i regulativa</c:v>
                </c:pt>
                <c:pt idx="3">
                  <c:v>Vladini programi </c:v>
                </c:pt>
                <c:pt idx="4">
                  <c:v>Osnovno i srednje obrazovanje </c:v>
                </c:pt>
                <c:pt idx="5">
                  <c:v>Tercijarno obrazovanje </c:v>
                </c:pt>
                <c:pt idx="6">
                  <c:v>Transfer istraživanja i razvoja</c:v>
                </c:pt>
                <c:pt idx="7">
                  <c:v>Komercijalna i profesionalna infrastruktura </c:v>
                </c:pt>
                <c:pt idx="8">
                  <c:v>Otvorenost tržišta - dinamika promjena </c:v>
                </c:pt>
                <c:pt idx="9">
                  <c:v>Otvorenost tržišta - barijere ulaska </c:v>
                </c:pt>
                <c:pt idx="10">
                  <c:v>Prisup fizičkoj infrastrukturi </c:v>
                </c:pt>
                <c:pt idx="11">
                  <c:v>Kulturne i društvene norme </c:v>
                </c:pt>
              </c:strCache>
            </c:strRef>
          </c:cat>
          <c:val>
            <c:numRef>
              <c:f>'[Poglavlje 4_slika 13_14.xlsx]Pog4_slika 14'!$C$8:$N$8</c:f>
              <c:numCache>
                <c:formatCode>General</c:formatCode>
                <c:ptCount val="12"/>
                <c:pt idx="0">
                  <c:v>2.2999999999999998</c:v>
                </c:pt>
                <c:pt idx="1">
                  <c:v>1.73</c:v>
                </c:pt>
                <c:pt idx="2">
                  <c:v>1.48</c:v>
                </c:pt>
                <c:pt idx="3">
                  <c:v>2.14</c:v>
                </c:pt>
                <c:pt idx="4">
                  <c:v>1.61</c:v>
                </c:pt>
                <c:pt idx="5">
                  <c:v>2.33</c:v>
                </c:pt>
                <c:pt idx="6">
                  <c:v>1.7</c:v>
                </c:pt>
                <c:pt idx="7">
                  <c:v>2.56</c:v>
                </c:pt>
                <c:pt idx="8">
                  <c:v>3.29</c:v>
                </c:pt>
                <c:pt idx="9">
                  <c:v>1.95</c:v>
                </c:pt>
                <c:pt idx="10">
                  <c:v>3.77</c:v>
                </c:pt>
                <c:pt idx="11">
                  <c:v>1.82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329415456"/>
        <c:axId val="-329412192"/>
      </c:radarChart>
      <c:catAx>
        <c:axId val="-329415456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crossAx val="-329412192"/>
        <c:crosses val="autoZero"/>
        <c:auto val="1"/>
        <c:lblAlgn val="ctr"/>
        <c:lblOffset val="100"/>
        <c:noMultiLvlLbl val="0"/>
      </c:catAx>
      <c:valAx>
        <c:axId val="-329412192"/>
        <c:scaling>
          <c:orientation val="minMax"/>
        </c:scaling>
        <c:delete val="0"/>
        <c:axPos val="l"/>
        <c:majorGridlines/>
        <c:numFmt formatCode="0.00" sourceLinked="1"/>
        <c:majorTickMark val="cross"/>
        <c:minorTickMark val="none"/>
        <c:tickLblPos val="nextTo"/>
        <c:crossAx val="-3294154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D904-A2EF-4357-B534-6AD329E70239}" type="datetimeFigureOut">
              <a:rPr lang="sr-Latn-CS" smtClean="0"/>
              <a:pPr/>
              <a:t>3.5.2017.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8ED2-A97A-48EC-993C-28F2D39A1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D904-A2EF-4357-B534-6AD329E70239}" type="datetimeFigureOut">
              <a:rPr lang="sr-Latn-CS" smtClean="0"/>
              <a:pPr/>
              <a:t>3.5.2017.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8ED2-A97A-48EC-993C-28F2D39A1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D904-A2EF-4357-B534-6AD329E70239}" type="datetimeFigureOut">
              <a:rPr lang="sr-Latn-CS" smtClean="0"/>
              <a:pPr/>
              <a:t>3.5.2017.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8ED2-A97A-48EC-993C-28F2D39A1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D904-A2EF-4357-B534-6AD329E70239}" type="datetimeFigureOut">
              <a:rPr lang="sr-Latn-CS" smtClean="0"/>
              <a:pPr/>
              <a:t>3.5.2017.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8ED2-A97A-48EC-993C-28F2D39A1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D904-A2EF-4357-B534-6AD329E70239}" type="datetimeFigureOut">
              <a:rPr lang="sr-Latn-CS" smtClean="0"/>
              <a:pPr/>
              <a:t>3.5.2017.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8ED2-A97A-48EC-993C-28F2D39A1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D904-A2EF-4357-B534-6AD329E70239}" type="datetimeFigureOut">
              <a:rPr lang="sr-Latn-CS" smtClean="0"/>
              <a:pPr/>
              <a:t>3.5.2017.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8ED2-A97A-48EC-993C-28F2D39A1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D904-A2EF-4357-B534-6AD329E70239}" type="datetimeFigureOut">
              <a:rPr lang="sr-Latn-CS" smtClean="0"/>
              <a:pPr/>
              <a:t>3.5.2017.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8ED2-A97A-48EC-993C-28F2D39A1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D904-A2EF-4357-B534-6AD329E70239}" type="datetimeFigureOut">
              <a:rPr lang="sr-Latn-CS" smtClean="0"/>
              <a:pPr/>
              <a:t>3.5.2017.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8ED2-A97A-48EC-993C-28F2D39A1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D904-A2EF-4357-B534-6AD329E70239}" type="datetimeFigureOut">
              <a:rPr lang="sr-Latn-CS" smtClean="0"/>
              <a:pPr/>
              <a:t>3.5.2017.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8ED2-A97A-48EC-993C-28F2D39A1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D904-A2EF-4357-B534-6AD329E70239}" type="datetimeFigureOut">
              <a:rPr lang="sr-Latn-CS" smtClean="0"/>
              <a:pPr/>
              <a:t>3.5.2017.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8ED2-A97A-48EC-993C-28F2D39A1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D904-A2EF-4357-B534-6AD329E70239}" type="datetimeFigureOut">
              <a:rPr lang="sr-Latn-CS" smtClean="0"/>
              <a:pPr/>
              <a:t>3.5.2017.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98ED2-A97A-48EC-993C-28F2D39A1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FD904-A2EF-4357-B534-6AD329E70239}" type="datetimeFigureOut">
              <a:rPr lang="sr-Latn-CS" smtClean="0"/>
              <a:pPr/>
              <a:t>3.5.2017.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98ED2-A97A-48EC-993C-28F2D39A1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mhrvatska.org/" TargetMode="External"/><Relationship Id="rId2" Type="http://schemas.openxmlformats.org/officeDocument/2006/relationships/hyperlink" Target="http://www.gemconsortium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mailto:singer@efos.hr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cepor.hr/gem-global-entrepreneurship-monit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ncica@efos.hr" TargetMode="External"/><Relationship Id="rId5" Type="http://schemas.openxmlformats.org/officeDocument/2006/relationships/hyperlink" Target="mailto:pfeifer@efos.hr" TargetMode="External"/><Relationship Id="rId4" Type="http://schemas.openxmlformats.org/officeDocument/2006/relationships/hyperlink" Target="mailto:natasa@efos.hr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78906" y="98072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Istraživački tim GEM Hrvatska: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778905" y="1670132"/>
            <a:ext cx="30243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hr-HR" altLang="en-US" dirty="0"/>
              <a:t>Slavica Singer,</a:t>
            </a:r>
            <a:r>
              <a:rPr lang="en-US" altLang="en-US" dirty="0"/>
              <a:t> </a:t>
            </a:r>
            <a:r>
              <a:rPr lang="hr-HR" altLang="en-US" dirty="0"/>
              <a:t>voditeljica</a:t>
            </a:r>
            <a:r>
              <a:rPr lang="en-US" altLang="en-US" dirty="0"/>
              <a:t> </a:t>
            </a:r>
            <a:endParaRPr lang="hr-HR" altLang="en-US" dirty="0"/>
          </a:p>
          <a:p>
            <a:pPr>
              <a:spcBef>
                <a:spcPct val="50000"/>
              </a:spcBef>
            </a:pPr>
            <a:r>
              <a:rPr lang="hr-HR" altLang="en-US" dirty="0"/>
              <a:t>Nataša Šarlija</a:t>
            </a:r>
          </a:p>
          <a:p>
            <a:pPr>
              <a:spcBef>
                <a:spcPct val="50000"/>
              </a:spcBef>
            </a:pPr>
            <a:r>
              <a:rPr lang="hr-HR" altLang="en-US" dirty="0"/>
              <a:t>Sanja Pfeifer</a:t>
            </a:r>
          </a:p>
          <a:p>
            <a:pPr>
              <a:spcBef>
                <a:spcPct val="50000"/>
              </a:spcBef>
            </a:pPr>
            <a:r>
              <a:rPr lang="hr-HR" altLang="en-US" dirty="0"/>
              <a:t>Sunčica Oberman Peterka</a:t>
            </a:r>
          </a:p>
          <a:p>
            <a:pPr>
              <a:spcBef>
                <a:spcPct val="50000"/>
              </a:spcBef>
            </a:pPr>
            <a:endParaRPr lang="hr-HR" altLang="en-US" dirty="0"/>
          </a:p>
          <a:p>
            <a:pPr>
              <a:spcBef>
                <a:spcPct val="50000"/>
              </a:spcBef>
            </a:pPr>
            <a:r>
              <a:rPr lang="hr-HR" altLang="en-US" dirty="0"/>
              <a:t>Sveučilište Josipa Jurja Strossmayera u Osijeku</a:t>
            </a:r>
            <a:endParaRPr lang="en-US" altLang="en-US" dirty="0"/>
          </a:p>
          <a:p>
            <a:pPr>
              <a:spcBef>
                <a:spcPct val="50000"/>
              </a:spcBef>
            </a:pPr>
            <a:r>
              <a:rPr lang="hr-HR" altLang="en-US" dirty="0"/>
              <a:t>UNESCO</a:t>
            </a:r>
            <a:r>
              <a:rPr lang="en-US" altLang="en-US" dirty="0"/>
              <a:t> K</a:t>
            </a:r>
            <a:r>
              <a:rPr lang="hr-HR" altLang="en-US" dirty="0"/>
              <a:t>atedra za poduzetni</a:t>
            </a:r>
            <a:r>
              <a:rPr lang="en-US" altLang="en-US" dirty="0"/>
              <a:t>š</a:t>
            </a:r>
            <a:r>
              <a:rPr lang="hr-HR" altLang="en-US" dirty="0"/>
              <a:t>tvo</a:t>
            </a:r>
          </a:p>
          <a:p>
            <a:pPr>
              <a:spcBef>
                <a:spcPct val="50000"/>
              </a:spcBef>
            </a:pPr>
            <a:endParaRPr lang="hr-HR" altLang="en-US" dirty="0"/>
          </a:p>
          <a:p>
            <a:pPr>
              <a:spcBef>
                <a:spcPct val="50000"/>
              </a:spcBef>
            </a:pPr>
            <a:r>
              <a:rPr lang="hr-HR" altLang="en-US" dirty="0"/>
              <a:t>Zagreb, 3</a:t>
            </a:r>
            <a:r>
              <a:rPr lang="hr-HR" altLang="en-US" dirty="0" smtClean="0"/>
              <a:t>. svibnja  2017.</a:t>
            </a:r>
            <a:endParaRPr lang="hr-HR" altLang="en-US" dirty="0"/>
          </a:p>
          <a:p>
            <a:endParaRPr lang="hr-HR" dirty="0"/>
          </a:p>
        </p:txBody>
      </p:sp>
      <p:pic>
        <p:nvPicPr>
          <p:cNvPr id="9" name="Picture 8" descr="GEM 2017 naslov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37" y="0"/>
            <a:ext cx="5363055" cy="5786454"/>
          </a:xfrm>
          <a:prstGeom prst="rect">
            <a:avLst/>
          </a:prstGeom>
        </p:spPr>
      </p:pic>
      <p:pic>
        <p:nvPicPr>
          <p:cNvPr id="10" name="Picture 9" descr="GEM logotipi 201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" y="6043093"/>
            <a:ext cx="9144000" cy="8149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554690" cy="1143000"/>
          </a:xfrm>
        </p:spPr>
        <p:txBody>
          <a:bodyPr>
            <a:noAutofit/>
          </a:bodyPr>
          <a:lstStyle/>
          <a:p>
            <a:pPr algn="l"/>
            <a:r>
              <a:rPr lang="hr-HR" sz="3600" dirty="0"/>
              <a:t>Vrste poduzetničkog djelovanja </a:t>
            </a: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>– </a:t>
            </a:r>
            <a:r>
              <a:rPr lang="hr-HR" sz="3600" dirty="0"/>
              <a:t>bazeni poduzetništva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54" y="1600200"/>
            <a:ext cx="7894745" cy="4525963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hr-HR" altLang="sr-Latn-R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hr-HR" altLang="sr-Latn-R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  <p:pic>
        <p:nvPicPr>
          <p:cNvPr id="8" name="Picture 7" descr="GEM 2017 slika 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24" y="1872697"/>
            <a:ext cx="8197764" cy="4199509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2116482" y="4881306"/>
            <a:ext cx="3669964" cy="1048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Oval 10"/>
          <p:cNvSpPr/>
          <p:nvPr/>
        </p:nvSpPr>
        <p:spPr>
          <a:xfrm>
            <a:off x="5786446" y="3214686"/>
            <a:ext cx="136815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Oval 12"/>
          <p:cNvSpPr/>
          <p:nvPr/>
        </p:nvSpPr>
        <p:spPr>
          <a:xfrm>
            <a:off x="7358082" y="3214686"/>
            <a:ext cx="136815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714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/>
          <a:lstStyle/>
          <a:p>
            <a:r>
              <a:rPr lang="hr-HR" dirty="0" smtClean="0"/>
              <a:t>Poduzetnički ekosistem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1187624" y="1556301"/>
            <a:ext cx="7088187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hr-HR" altLang="sr-Latn-RS" sz="2800" b="1"/>
          </a:p>
        </p:txBody>
      </p:sp>
      <p:sp>
        <p:nvSpPr>
          <p:cNvPr id="9" name="Rectangle 12"/>
          <p:cNvSpPr>
            <a:spLocks noGrp="1"/>
          </p:cNvSpPr>
          <p:nvPr>
            <p:ph idx="1"/>
          </p:nvPr>
        </p:nvSpPr>
        <p:spPr>
          <a:xfrm>
            <a:off x="863600" y="1639888"/>
            <a:ext cx="7823200" cy="452596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hr-HR" altLang="sr-Latn-RS" sz="18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hr-HR" altLang="sr-Latn-RS" sz="2800" dirty="0" smtClean="0"/>
          </a:p>
          <a:p>
            <a:pPr eaLnBrk="1" hangingPunct="1">
              <a:lnSpc>
                <a:spcPct val="80000"/>
              </a:lnSpc>
            </a:pPr>
            <a:r>
              <a:rPr lang="hr-HR" altLang="sr-Latn-RS" sz="2800" dirty="0" smtClean="0"/>
              <a:t>Pristup novcima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dirty="0" smtClean="0"/>
              <a:t>Vladine politike 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dirty="0" smtClean="0"/>
              <a:t>Vladini programi za poduzetništvo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dirty="0" smtClean="0"/>
              <a:t>Poduzetničko obrazovanje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dirty="0" smtClean="0"/>
              <a:t>Transfer istraživanja i razvoja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dirty="0" smtClean="0"/>
              <a:t>Poslovna i stručna infrastruktura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dirty="0" smtClean="0"/>
              <a:t>Otvorenost unutarnjeg tržišta i konkurentnost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dirty="0" smtClean="0"/>
              <a:t>Pristup fizičkoj infrastrukturi</a:t>
            </a:r>
          </a:p>
          <a:p>
            <a:pPr eaLnBrk="1" hangingPunct="1">
              <a:lnSpc>
                <a:spcPct val="80000"/>
              </a:lnSpc>
            </a:pPr>
            <a:r>
              <a:rPr lang="hr-HR" altLang="sr-Latn-RS" sz="2800" dirty="0" smtClean="0"/>
              <a:t>Kulturne i društvene norme</a:t>
            </a:r>
          </a:p>
          <a:p>
            <a:pPr eaLnBrk="1" hangingPunct="1">
              <a:lnSpc>
                <a:spcPct val="80000"/>
              </a:lnSpc>
            </a:pPr>
            <a:endParaRPr lang="en-US" altLang="sr-Latn-RS" sz="2800" dirty="0" smtClean="0"/>
          </a:p>
        </p:txBody>
      </p:sp>
      <p:pic>
        <p:nvPicPr>
          <p:cNvPr id="11" name="Picture 10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66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/>
          <a:lstStyle/>
          <a:p>
            <a:pPr algn="l"/>
            <a:r>
              <a:rPr lang="hr-HR" dirty="0" smtClean="0"/>
              <a:t>Izvor 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3" y="1600200"/>
            <a:ext cx="8100995" cy="4525963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None/>
            </a:pPr>
            <a:endParaRPr lang="hr-HR" altLang="sr-Latn-RS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hr-HR" altLang="sr-Latn-RS" dirty="0">
                <a:latin typeface="Arial" panose="020B0604020202020204" pitchFamily="34" charset="0"/>
              </a:rPr>
              <a:t>Slučajno izabran uzorak odrasle populacije, 18-64 godine starosti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hr-HR" altLang="sr-Latn-RS" sz="2800" dirty="0">
                <a:latin typeface="Arial" panose="020B0604020202020204" pitchFamily="34" charset="0"/>
              </a:rPr>
              <a:t>U Hrvatskoj, </a:t>
            </a:r>
            <a:r>
              <a:rPr lang="hr-HR" altLang="sr-Latn-RS" sz="2800" dirty="0" smtClean="0">
                <a:latin typeface="Arial" panose="020B0604020202020204" pitchFamily="34" charset="0"/>
              </a:rPr>
              <a:t>2000 osoba</a:t>
            </a:r>
            <a:endParaRPr lang="hr-HR" altLang="sr-Latn-RS" sz="2800" dirty="0">
              <a:latin typeface="Arial" panose="020B0604020202020204" pitchFamily="34" charset="0"/>
            </a:endParaRP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hr-HR" altLang="sr-Latn-RS" sz="2800" dirty="0" smtClean="0">
                <a:latin typeface="Arial" panose="020B0604020202020204" pitchFamily="34" charset="0"/>
              </a:rPr>
              <a:t>IPSOS Puls  </a:t>
            </a:r>
            <a:endParaRPr lang="hr-HR" altLang="sr-Latn-RS" sz="2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endParaRPr lang="hr-HR" altLang="sr-Latn-RS" sz="3600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hr-HR" altLang="sr-Latn-RS" sz="3600" dirty="0" smtClean="0">
                <a:latin typeface="Arial" panose="020B0604020202020204" pitchFamily="34" charset="0"/>
              </a:rPr>
              <a:t>Eksperti</a:t>
            </a:r>
            <a:r>
              <a:rPr lang="hr-HR" altLang="sr-Latn-RS" sz="3600" dirty="0">
                <a:latin typeface="Arial" panose="020B0604020202020204" pitchFamily="34" charset="0"/>
              </a:rPr>
              <a:t>, najmanje 36  </a:t>
            </a:r>
          </a:p>
          <a:p>
            <a:pPr>
              <a:spcBef>
                <a:spcPct val="0"/>
              </a:spcBef>
              <a:buFontTx/>
              <a:buChar char="•"/>
            </a:pPr>
            <a:endParaRPr lang="hr-HR" altLang="sr-Latn-R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hr-HR" altLang="sr-Latn-RS" dirty="0" smtClean="0">
                <a:latin typeface="Arial" panose="020B0604020202020204" pitchFamily="34" charset="0"/>
              </a:rPr>
              <a:t>Makroekonomski </a:t>
            </a:r>
            <a:r>
              <a:rPr lang="hr-HR" altLang="sr-Latn-RS" dirty="0">
                <a:latin typeface="Arial" panose="020B0604020202020204" pitchFamily="34" charset="0"/>
              </a:rPr>
              <a:t>pokazatelji, iz međunarodnih izvora </a:t>
            </a:r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43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/>
          <a:lstStyle/>
          <a:p>
            <a:r>
              <a:rPr lang="hr-HR" dirty="0" smtClean="0"/>
              <a:t>Analitičke perspektive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2" y="1600200"/>
            <a:ext cx="7823307" cy="4525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/>
              <a:t>2014.-2016.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Hrvatska u EU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Hrvatska u post-kriznom razdoblju 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Europski semestar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01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341784"/>
            <a:ext cx="6131024" cy="1143000"/>
          </a:xfrm>
        </p:spPr>
        <p:txBody>
          <a:bodyPr>
            <a:normAutofit/>
          </a:bodyPr>
          <a:lstStyle/>
          <a:p>
            <a:r>
              <a:rPr lang="hr-HR" sz="3200" dirty="0" smtClean="0"/>
              <a:t>Potencijalnih poduzetnika premalo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280" y="1600200"/>
            <a:ext cx="7964519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Percepcija </a:t>
            </a:r>
            <a:r>
              <a:rPr lang="hr-HR" altLang="sr-Latn-RS" dirty="0"/>
              <a:t>o prilikama - dramatični pad u </a:t>
            </a:r>
            <a:r>
              <a:rPr lang="hr-HR" altLang="sr-Latn-RS" dirty="0" smtClean="0"/>
              <a:t>Hrvatskoj, spor oporavak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		HRV		</a:t>
            </a:r>
            <a:r>
              <a:rPr lang="hr-HR" altLang="sr-Latn-RS" dirty="0" smtClean="0"/>
              <a:t>EU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2002.	17.9%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2008.	</a:t>
            </a:r>
            <a:r>
              <a:rPr lang="hr-HR" altLang="sr-Latn-RS" dirty="0" smtClean="0"/>
              <a:t>44,4</a:t>
            </a:r>
            <a:r>
              <a:rPr lang="hr-HR" altLang="sr-Latn-RS" dirty="0"/>
              <a:t>		</a:t>
            </a:r>
            <a:endParaRPr lang="hr-HR" altLang="sr-Latn-RS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AutoNum type="arabicPeriod" startAt="2012"/>
            </a:pPr>
            <a:r>
              <a:rPr lang="hr-HR" altLang="sr-Latn-RS" dirty="0">
                <a:solidFill>
                  <a:srgbClr val="FF0000"/>
                </a:solidFill>
              </a:rPr>
              <a:t>          </a:t>
            </a:r>
            <a:r>
              <a:rPr lang="hr-HR" altLang="sr-Latn-RS" dirty="0" smtClean="0">
                <a:solidFill>
                  <a:srgbClr val="FF0000"/>
                </a:solidFill>
              </a:rPr>
              <a:t>17,2</a:t>
            </a:r>
            <a:r>
              <a:rPr lang="hr-HR" altLang="sr-Latn-RS" dirty="0">
                <a:solidFill>
                  <a:srgbClr val="FF0000"/>
                </a:solidFill>
              </a:rPr>
              <a:t>		</a:t>
            </a:r>
            <a:r>
              <a:rPr lang="hr-HR" altLang="sr-Latn-RS" dirty="0" smtClean="0">
                <a:solidFill>
                  <a:srgbClr val="FF0000"/>
                </a:solidFill>
              </a:rPr>
              <a:t>30,8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2016.          24,6            36,7       78,5 Švedska</a:t>
            </a:r>
            <a:endParaRPr lang="hr-HR" altLang="sr-Latn-RS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 			19/22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13"/>
          <p:cNvSpPr>
            <a:spLocks noChangeArrowheads="1"/>
          </p:cNvSpPr>
          <p:nvPr/>
        </p:nvSpPr>
        <p:spPr bwMode="auto">
          <a:xfrm>
            <a:off x="2268438" y="4221088"/>
            <a:ext cx="287338" cy="576262"/>
          </a:xfrm>
          <a:prstGeom prst="curvedRightArrow">
            <a:avLst>
              <a:gd name="adj1" fmla="val 40110"/>
              <a:gd name="adj2" fmla="val 80221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0" name="AutoShape 14"/>
          <p:cNvSpPr>
            <a:spLocks noChangeArrowheads="1"/>
          </p:cNvSpPr>
          <p:nvPr/>
        </p:nvSpPr>
        <p:spPr bwMode="auto">
          <a:xfrm>
            <a:off x="3424179" y="4725144"/>
            <a:ext cx="288925" cy="576262"/>
          </a:xfrm>
          <a:prstGeom prst="curvedLeftArrow">
            <a:avLst>
              <a:gd name="adj1" fmla="val 39890"/>
              <a:gd name="adj2" fmla="val 7978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pic>
        <p:nvPicPr>
          <p:cNvPr id="12" name="Picture 11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2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Poduzetničke namjere rastu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863492" y="1600200"/>
            <a:ext cx="782330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145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1700" indent="-3429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800" dirty="0" smtClean="0"/>
              <a:t>učešće </a:t>
            </a:r>
            <a:r>
              <a:rPr lang="hr-HR" altLang="sr-Latn-RS" sz="2800" dirty="0"/>
              <a:t>ljudi s poduzetničkim namjerama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800" dirty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800" dirty="0"/>
              <a:t>			HRV		</a:t>
            </a:r>
            <a:r>
              <a:rPr lang="hr-HR" altLang="sr-Latn-RS" sz="2800" dirty="0" smtClean="0"/>
              <a:t> EU </a:t>
            </a:r>
            <a:endParaRPr lang="hr-HR" altLang="sr-Latn-R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800" dirty="0"/>
              <a:t>2002.		  8,5%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eriod" startAt="2008"/>
            </a:pPr>
            <a:r>
              <a:rPr lang="hr-HR" altLang="sr-Latn-RS" sz="2800" dirty="0"/>
              <a:t> </a:t>
            </a:r>
            <a:r>
              <a:rPr lang="hr-HR" altLang="sr-Latn-RS" sz="2800" dirty="0" smtClean="0"/>
              <a:t>            12,1</a:t>
            </a:r>
            <a:r>
              <a:rPr lang="hr-HR" altLang="sr-Latn-RS" sz="2800" dirty="0"/>
              <a:t>		 </a:t>
            </a:r>
            <a:r>
              <a:rPr lang="hr-HR" altLang="sr-Latn-RS" sz="2800" dirty="0" smtClean="0">
                <a:solidFill>
                  <a:srgbClr val="FF0000"/>
                </a:solidFill>
              </a:rPr>
              <a:t>             </a:t>
            </a:r>
          </a:p>
          <a:p>
            <a:pPr marL="514350" indent="-514350" eaLnBrk="1" hangingPunct="1">
              <a:lnSpc>
                <a:spcPct val="80000"/>
              </a:lnSpc>
              <a:buAutoNum type="arabicPeriod" startAt="2012"/>
            </a:pPr>
            <a:r>
              <a:rPr lang="hr-HR" altLang="sr-Latn-RS" sz="2800" dirty="0" smtClean="0">
                <a:solidFill>
                  <a:srgbClr val="FF0000"/>
                </a:solidFill>
              </a:rPr>
              <a:t>             23,6  </a:t>
            </a:r>
            <a:r>
              <a:rPr lang="hr-HR" altLang="sr-Latn-RS" sz="2800" dirty="0">
                <a:solidFill>
                  <a:srgbClr val="FF0000"/>
                </a:solidFill>
              </a:rPr>
              <a:t>		</a:t>
            </a:r>
            <a:r>
              <a:rPr lang="hr-HR" altLang="sr-Latn-RS" sz="2800" dirty="0" smtClean="0">
                <a:solidFill>
                  <a:srgbClr val="FF0000"/>
                </a:solidFill>
              </a:rPr>
              <a:t>15,2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hr-HR" altLang="sr-Latn-RS" sz="2800" dirty="0" smtClean="0">
                <a:solidFill>
                  <a:srgbClr val="FF0000"/>
                </a:solidFill>
              </a:rPr>
              <a:t>2016.             22,3              14,8            23,5 Poljska</a:t>
            </a:r>
            <a:endParaRPr lang="hr-HR" altLang="sr-Latn-RS" sz="2800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hr-HR" altLang="sr-Latn-RS" sz="2800" dirty="0" smtClean="0">
                <a:solidFill>
                  <a:srgbClr val="FF0000"/>
                </a:solidFill>
              </a:rPr>
              <a:t>		</a:t>
            </a:r>
            <a:r>
              <a:rPr lang="hr-HR" altLang="sr-Latn-RS" sz="2800" dirty="0" smtClean="0"/>
              <a:t>2/22</a:t>
            </a:r>
            <a:endParaRPr lang="hr-HR" altLang="sr-Latn-R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altLang="sr-Latn-RS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800" dirty="0" smtClean="0">
                <a:solidFill>
                  <a:srgbClr val="FF0000"/>
                </a:solidFill>
              </a:rPr>
              <a:t>Pitanje</a:t>
            </a:r>
            <a:r>
              <a:rPr lang="hr-HR" altLang="sr-Latn-RS" sz="2800" dirty="0" smtClean="0"/>
              <a:t>: zašto, zbog uočene prilike ili nužde?</a:t>
            </a:r>
            <a:endParaRPr lang="hr-HR" altLang="sr-Latn-RS" sz="2800" dirty="0"/>
          </a:p>
        </p:txBody>
      </p:sp>
      <p:pic>
        <p:nvPicPr>
          <p:cNvPr id="11" name="Picture 10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pPr algn="l"/>
            <a:r>
              <a:rPr lang="hr-HR" sz="3200" dirty="0" smtClean="0"/>
              <a:t>Društvene norme i poduzetništvo 2016. (2008.)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endParaRPr lang="hr-HR" altLang="sr-Latn-RS" sz="2400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		                       </a:t>
            </a:r>
            <a:r>
              <a:rPr lang="hr-HR" altLang="sr-Latn-RS" dirty="0" smtClean="0"/>
              <a:t>HRV		EU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Dobar </a:t>
            </a:r>
            <a:r>
              <a:rPr lang="hr-HR" altLang="sr-Latn-RS" dirty="0"/>
              <a:t>izbor karijere	</a:t>
            </a:r>
            <a:r>
              <a:rPr lang="hr-HR" altLang="sr-Latn-RS" dirty="0" smtClean="0"/>
              <a:t>  62</a:t>
            </a:r>
            <a:r>
              <a:rPr lang="hr-HR" altLang="sr-Latn-RS" dirty="0"/>
              <a:t>%(70)	 </a:t>
            </a:r>
            <a:r>
              <a:rPr lang="hr-HR" altLang="sr-Latn-RS" dirty="0" smtClean="0"/>
              <a:t>	57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endParaRPr lang="hr-HR" altLang="sr-Latn-RS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Visok </a:t>
            </a:r>
            <a:r>
              <a:rPr lang="hr-HR" altLang="sr-Latn-RS" dirty="0">
                <a:solidFill>
                  <a:srgbClr val="FF0000"/>
                </a:solidFill>
              </a:rPr>
              <a:t>status u društvu	</a:t>
            </a:r>
            <a:r>
              <a:rPr lang="hr-HR" altLang="sr-Latn-RS" dirty="0" smtClean="0">
                <a:solidFill>
                  <a:srgbClr val="FF0000"/>
                </a:solidFill>
              </a:rPr>
              <a:t>  46 </a:t>
            </a:r>
            <a:r>
              <a:rPr lang="hr-HR" altLang="sr-Latn-RS" dirty="0" smtClean="0"/>
              <a:t>  (</a:t>
            </a:r>
            <a:r>
              <a:rPr lang="hr-HR" altLang="sr-Latn-RS" dirty="0"/>
              <a:t>54) </a:t>
            </a:r>
            <a:r>
              <a:rPr lang="hr-HR" altLang="sr-Latn-RS" dirty="0" smtClean="0"/>
              <a:t>       	</a:t>
            </a:r>
            <a:r>
              <a:rPr lang="hr-HR" altLang="sr-Latn-RS" dirty="0" smtClean="0">
                <a:solidFill>
                  <a:srgbClr val="FF0000"/>
                </a:solidFill>
              </a:rPr>
              <a:t>66</a:t>
            </a:r>
            <a:endParaRPr lang="hr-HR" altLang="sr-Latn-RS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Medijska </a:t>
            </a:r>
            <a:r>
              <a:rPr lang="hr-HR" altLang="sr-Latn-RS" dirty="0"/>
              <a:t>pažnja		</a:t>
            </a:r>
            <a:r>
              <a:rPr lang="hr-HR" altLang="sr-Latn-RS" dirty="0" smtClean="0"/>
              <a:t>  47   (</a:t>
            </a:r>
            <a:r>
              <a:rPr lang="hr-HR" altLang="sr-Latn-RS" dirty="0"/>
              <a:t>61)	</a:t>
            </a:r>
            <a:r>
              <a:rPr lang="hr-HR" altLang="sr-Latn-RS" dirty="0" smtClean="0"/>
              <a:t> 	54</a:t>
            </a:r>
            <a:r>
              <a:rPr lang="hr-HR" altLang="sr-Latn-RS" dirty="0"/>
              <a:t>	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55000"/>
              </a:lnSpc>
              <a:buNone/>
            </a:pPr>
            <a:endParaRPr lang="hr-HR" altLang="sr-Latn-R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O društvenom statusu, 2016.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2" y="1600200"/>
            <a:ext cx="7823307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Poduzetnici </a:t>
            </a:r>
            <a:r>
              <a:rPr lang="hr-HR" altLang="sr-Latn-RS" dirty="0"/>
              <a:t>uživaju </a:t>
            </a:r>
            <a:r>
              <a:rPr lang="hr-HR" altLang="sr-Latn-RS" b="1" dirty="0">
                <a:solidFill>
                  <a:srgbClr val="00B050"/>
                </a:solidFill>
              </a:rPr>
              <a:t>najviši</a:t>
            </a:r>
            <a:r>
              <a:rPr lang="hr-HR" altLang="sr-Latn-RS" dirty="0"/>
              <a:t> status: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Finska </a:t>
            </a:r>
            <a:r>
              <a:rPr lang="hr-HR" altLang="sr-Latn-RS" dirty="0" smtClean="0"/>
              <a:t>84%, </a:t>
            </a:r>
            <a:r>
              <a:rPr lang="hr-HR" altLang="sr-Latn-RS" dirty="0"/>
              <a:t>Irska </a:t>
            </a:r>
            <a:r>
              <a:rPr lang="hr-HR" altLang="sr-Latn-RS" dirty="0" smtClean="0"/>
              <a:t>84%, Njemačka 79%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Poduzetnici imaju </a:t>
            </a:r>
            <a:r>
              <a:rPr lang="hr-HR" altLang="sr-Latn-RS" dirty="0" smtClean="0">
                <a:solidFill>
                  <a:srgbClr val="FF0000"/>
                </a:solidFill>
              </a:rPr>
              <a:t>najniži </a:t>
            </a:r>
            <a:r>
              <a:rPr lang="hr-HR" altLang="sr-Latn-RS" dirty="0" smtClean="0"/>
              <a:t>društveni status: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	Hrvatska 46 %</a:t>
            </a:r>
            <a:r>
              <a:rPr lang="hr-HR" altLang="sr-Latn-RS" dirty="0" smtClean="0"/>
              <a:t>, </a:t>
            </a:r>
            <a:r>
              <a:rPr lang="hr-HR" altLang="sr-Latn-RS" dirty="0"/>
              <a:t>Španjolska </a:t>
            </a:r>
            <a:r>
              <a:rPr lang="hr-HR" altLang="sr-Latn-RS" dirty="0" smtClean="0"/>
              <a:t>51 %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	Hrvatska zadnja, 2012.-2016.</a:t>
            </a:r>
            <a:endParaRPr lang="hr-HR" altLang="sr-Latn-R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66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pPr algn="l"/>
            <a:r>
              <a:rPr lang="hr-HR" sz="3200" dirty="0" smtClean="0"/>
              <a:t>Nizak dinamizam poduzetničke strukture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2" y="1600200"/>
            <a:ext cx="795698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hr-HR" altLang="sr-Latn-RS" dirty="0"/>
              <a:t>Malo novih poslovnih pothvata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hr-HR" altLang="sr-Latn-RS" sz="2800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hr-HR" altLang="sr-Latn-RS" dirty="0"/>
              <a:t>Nizak motivacijski </a:t>
            </a:r>
            <a:r>
              <a:rPr lang="hr-HR" altLang="sr-Latn-RS" dirty="0" smtClean="0"/>
              <a:t>indeks</a:t>
            </a:r>
            <a:endParaRPr lang="hr-HR" altLang="sr-Latn-RS" dirty="0"/>
          </a:p>
          <a:p>
            <a:pPr>
              <a:lnSpc>
                <a:spcPct val="80000"/>
              </a:lnSpc>
              <a:buFontTx/>
              <a:buChar char="•"/>
            </a:pPr>
            <a:endParaRPr lang="hr-HR" altLang="sr-Latn-RS" sz="2800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hr-HR" altLang="sr-Latn-RS" dirty="0"/>
              <a:t>Malo „odraslih” poduzeća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hr-HR" altLang="sr-Latn-RS" sz="2800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hr-HR" altLang="sr-Latn-RS" dirty="0"/>
              <a:t>Niska razina obnavljanja poduzetničke strukture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hr-HR" altLang="sr-Latn-RS" sz="2800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hr-HR" altLang="sr-Latn-RS" dirty="0"/>
              <a:t>Malo rastućih poduzeća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5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TEA indeks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00200"/>
            <a:ext cx="8064896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hr-HR" altLang="sr-Latn-RS" dirty="0"/>
              <a:t>Početnički i novi poslovni pothvati* </a:t>
            </a: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		HRV		</a:t>
            </a:r>
            <a:r>
              <a:rPr lang="hr-HR" altLang="sr-Latn-RS" dirty="0" smtClean="0"/>
              <a:t>       </a:t>
            </a:r>
            <a:r>
              <a:rPr lang="hr-HR" altLang="sr-Latn-RS" dirty="0"/>
              <a:t>EU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2002.	</a:t>
            </a:r>
            <a:r>
              <a:rPr lang="hr-HR" altLang="sr-Latn-RS" dirty="0" smtClean="0"/>
              <a:t>3,6</a:t>
            </a:r>
            <a:r>
              <a:rPr lang="hr-HR" altLang="sr-Latn-RS" dirty="0"/>
              <a:t>%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2008.	</a:t>
            </a:r>
            <a:r>
              <a:rPr lang="hr-HR" altLang="sr-Latn-RS" dirty="0" smtClean="0"/>
              <a:t>7,6</a:t>
            </a:r>
            <a:r>
              <a:rPr lang="hr-HR" altLang="sr-Latn-RS" dirty="0"/>
              <a:t>		  </a:t>
            </a:r>
            <a:r>
              <a:rPr lang="hr-HR" altLang="sr-Latn-RS" dirty="0" smtClean="0"/>
              <a:t>     </a:t>
            </a:r>
            <a:endParaRPr lang="hr-HR" altLang="sr-Latn-RS" dirty="0"/>
          </a:p>
          <a:p>
            <a:pPr>
              <a:lnSpc>
                <a:spcPct val="80000"/>
              </a:lnSpc>
              <a:buFontTx/>
              <a:buAutoNum type="arabicPeriod" startAt="2012"/>
            </a:pPr>
            <a:r>
              <a:rPr lang="hr-HR" altLang="sr-Latn-RS" dirty="0">
                <a:solidFill>
                  <a:srgbClr val="FF0000"/>
                </a:solidFill>
              </a:rPr>
              <a:t>          </a:t>
            </a:r>
            <a:r>
              <a:rPr lang="hr-HR" altLang="sr-Latn-RS" dirty="0" smtClean="0">
                <a:solidFill>
                  <a:srgbClr val="FF0000"/>
                </a:solidFill>
              </a:rPr>
              <a:t>8,3</a:t>
            </a:r>
            <a:r>
              <a:rPr lang="hr-HR" altLang="sr-Latn-RS" dirty="0">
                <a:solidFill>
                  <a:srgbClr val="FF0000"/>
                </a:solidFill>
              </a:rPr>
              <a:t>	</a:t>
            </a:r>
            <a:r>
              <a:rPr lang="hr-HR" altLang="sr-Latn-RS" dirty="0" smtClean="0">
                <a:solidFill>
                  <a:srgbClr val="FF0000"/>
                </a:solidFill>
              </a:rPr>
              <a:t>                 7,8</a:t>
            </a:r>
            <a:r>
              <a:rPr lang="hr-HR" altLang="sr-Latn-RS" dirty="0">
                <a:solidFill>
                  <a:srgbClr val="FF0000"/>
                </a:solidFill>
              </a:rPr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2016.          8,4 </a:t>
            </a:r>
            <a:r>
              <a:rPr lang="hr-HR" altLang="sr-Latn-RS" dirty="0">
                <a:solidFill>
                  <a:srgbClr val="FF0000"/>
                </a:solidFill>
              </a:rPr>
              <a:t>		</a:t>
            </a:r>
            <a:r>
              <a:rPr lang="hr-HR" altLang="sr-Latn-RS" dirty="0" smtClean="0">
                <a:solidFill>
                  <a:srgbClr val="FF0000"/>
                </a:solidFill>
              </a:rPr>
              <a:t>       8,6         16,2 Estonija                                    </a:t>
            </a:r>
            <a:endParaRPr lang="hr-HR" altLang="sr-Latn-RS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*do 42 mjeseca starosti, </a:t>
            </a:r>
            <a:r>
              <a:rPr lang="hr-HR" altLang="sr-Latn-RS" b="1" dirty="0">
                <a:solidFill>
                  <a:srgbClr val="00B050"/>
                </a:solidFill>
              </a:rPr>
              <a:t>isplaćuju plaće</a:t>
            </a:r>
            <a:r>
              <a:rPr lang="hr-HR" altLang="sr-Latn-RS" dirty="0"/>
              <a:t>!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92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pPr algn="l"/>
            <a:r>
              <a:rPr lang="hr-HR" dirty="0" smtClean="0"/>
              <a:t>danas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54" y="1600200"/>
            <a:ext cx="7894745" cy="4525963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latin typeface="Arial" panose="020B0604020202020204" pitchFamily="34" charset="0"/>
              </a:rPr>
              <a:t>O GEM-u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latin typeface="Arial" panose="020B0604020202020204" pitchFamily="34" charset="0"/>
              </a:rPr>
              <a:t>O Hrvatskoj, u EU perspektivi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hr-HR" altLang="sr-Latn-RS" dirty="0" smtClean="0">
                <a:latin typeface="Arial" panose="020B0604020202020204" pitchFamily="34" charset="0"/>
              </a:rPr>
              <a:t>poduzetničke namjere, prilike, strah od promašaja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hr-HR" altLang="sr-Latn-RS" dirty="0">
                <a:latin typeface="Arial" panose="020B0604020202020204" pitchFamily="34" charset="0"/>
              </a:rPr>
              <a:t>p</a:t>
            </a:r>
            <a:r>
              <a:rPr lang="hr-HR" altLang="sr-Latn-RS" dirty="0" smtClean="0">
                <a:latin typeface="Arial" panose="020B0604020202020204" pitchFamily="34" charset="0"/>
              </a:rPr>
              <a:t>oduzetničke aktivnosti – početnički, „odrasli” pothvati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hr-HR" altLang="sr-Latn-RS" dirty="0" smtClean="0">
                <a:latin typeface="Arial" panose="020B0604020202020204" pitchFamily="34" charset="0"/>
              </a:rPr>
              <a:t>motivacijski indeks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hr-HR" altLang="sr-Latn-RS" dirty="0" smtClean="0">
                <a:latin typeface="Arial" panose="020B0604020202020204" pitchFamily="34" charset="0"/>
              </a:rPr>
              <a:t>poduzetnički ekosustav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latin typeface="Arial" panose="020B0604020202020204" pitchFamily="34" charset="0"/>
              </a:rPr>
              <a:t>O Zaključcima i preporukama, iz perspektive Europskog semestra</a:t>
            </a:r>
            <a:endParaRPr lang="hr-HR" altLang="sr-Latn-RS" dirty="0"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69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/>
          <a:lstStyle/>
          <a:p>
            <a:r>
              <a:rPr lang="hr-HR" dirty="0" smtClean="0"/>
              <a:t>Nizak motivacijski indeks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2" y="1600200"/>
            <a:ext cx="8100996" cy="452596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TEA </a:t>
            </a:r>
            <a:r>
              <a:rPr lang="hr-HR" altLang="sr-Latn-RS" dirty="0"/>
              <a:t>prilika/TEA </a:t>
            </a:r>
            <a:r>
              <a:rPr lang="hr-HR" altLang="sr-Latn-RS" dirty="0" smtClean="0"/>
              <a:t>nužda 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sz="1600" dirty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		</a:t>
            </a:r>
            <a:r>
              <a:rPr lang="hr-HR" altLang="sr-Latn-RS" sz="4000" dirty="0"/>
              <a:t>HRV		</a:t>
            </a:r>
            <a:r>
              <a:rPr lang="hr-HR" altLang="sr-Latn-RS" sz="4000" dirty="0" smtClean="0"/>
              <a:t>EU</a:t>
            </a:r>
            <a:endParaRPr lang="hr-HR" altLang="sr-Latn-RS" sz="4000" dirty="0"/>
          </a:p>
          <a:p>
            <a:pPr>
              <a:lnSpc>
                <a:spcPct val="80000"/>
              </a:lnSpc>
              <a:buNone/>
            </a:pPr>
            <a:endParaRPr lang="hr-HR" altLang="sr-Latn-RS" sz="4000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sz="4000" dirty="0" smtClean="0"/>
              <a:t>2002</a:t>
            </a:r>
            <a:r>
              <a:rPr lang="hr-HR" altLang="sr-Latn-RS" sz="4000" dirty="0"/>
              <a:t>.		2,6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sz="4000" dirty="0"/>
              <a:t>2008.		2,5		</a:t>
            </a:r>
          </a:p>
          <a:p>
            <a:pPr marL="514350" indent="-514350">
              <a:lnSpc>
                <a:spcPct val="80000"/>
              </a:lnSpc>
              <a:buAutoNum type="arabicPeriod" startAt="2012"/>
            </a:pPr>
            <a:r>
              <a:rPr lang="hr-HR" altLang="sr-Latn-RS" sz="4000" dirty="0" smtClean="0">
                <a:solidFill>
                  <a:srgbClr val="FF0000"/>
                </a:solidFill>
              </a:rPr>
              <a:t>               1,9                  4,8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4000" dirty="0" smtClean="0">
                <a:solidFill>
                  <a:srgbClr val="FF0000"/>
                </a:solidFill>
              </a:rPr>
              <a:t>2016.</a:t>
            </a:r>
            <a:r>
              <a:rPr lang="hr-HR" altLang="sr-Latn-RS" sz="4000" dirty="0">
                <a:solidFill>
                  <a:srgbClr val="FF0000"/>
                </a:solidFill>
              </a:rPr>
              <a:t>		</a:t>
            </a:r>
            <a:r>
              <a:rPr lang="hr-HR" altLang="sr-Latn-RS" sz="4000" dirty="0" smtClean="0">
                <a:solidFill>
                  <a:srgbClr val="FF0000"/>
                </a:solidFill>
              </a:rPr>
              <a:t>2,2                  5,3            19,6 Švedska</a:t>
            </a:r>
            <a:endParaRPr lang="hr-HR" altLang="sr-Latn-RS" sz="4000" dirty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hr-HR" altLang="sr-Latn-RS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endParaRPr lang="hr-HR" altLang="sr-Latn-RS" sz="1400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Hrvatska: </a:t>
            </a:r>
            <a:r>
              <a:rPr lang="hr-HR" altLang="sr-Latn-RS" dirty="0" smtClean="0">
                <a:solidFill>
                  <a:srgbClr val="FF0000"/>
                </a:solidFill>
              </a:rPr>
              <a:t>zadnja</a:t>
            </a:r>
            <a:r>
              <a:rPr lang="hr-HR" altLang="sr-Latn-RS" dirty="0" smtClean="0"/>
              <a:t> 0,94  (</a:t>
            </a:r>
            <a:r>
              <a:rPr lang="hr-HR" altLang="sr-Latn-RS" dirty="0" smtClean="0">
                <a:solidFill>
                  <a:srgbClr val="FF0000"/>
                </a:solidFill>
              </a:rPr>
              <a:t>2005.</a:t>
            </a:r>
            <a:r>
              <a:rPr lang="hr-HR" altLang="sr-Latn-RS" dirty="0" smtClean="0"/>
              <a:t>), 1,1 </a:t>
            </a:r>
            <a:r>
              <a:rPr lang="hr-HR" altLang="sr-Latn-RS" dirty="0" smtClean="0">
                <a:solidFill>
                  <a:srgbClr val="FF0000"/>
                </a:solidFill>
              </a:rPr>
              <a:t>(2014.), </a:t>
            </a:r>
            <a:r>
              <a:rPr lang="hr-HR" altLang="sr-Latn-RS" dirty="0" smtClean="0"/>
              <a:t>1,5 </a:t>
            </a:r>
            <a:r>
              <a:rPr lang="hr-HR" altLang="sr-Latn-RS" dirty="0" smtClean="0">
                <a:solidFill>
                  <a:srgbClr val="FF0000"/>
                </a:solidFill>
              </a:rPr>
              <a:t>(2015) – umanjen potencijal bazena poduzetništva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Najbolji: Švedska, Danska, Luksemburg, Švicarska </a:t>
            </a:r>
            <a:endParaRPr lang="hr-HR" altLang="sr-Latn-RS" dirty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74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341784"/>
            <a:ext cx="6186502" cy="1143000"/>
          </a:xfrm>
        </p:spPr>
        <p:txBody>
          <a:bodyPr/>
          <a:lstStyle/>
          <a:p>
            <a:r>
              <a:rPr lang="hr-HR" dirty="0" smtClean="0"/>
              <a:t>Malo „odraslih” poduzeća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00200"/>
            <a:ext cx="7992888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 </a:t>
            </a:r>
            <a:r>
              <a:rPr lang="hr-HR" altLang="sr-Latn-RS" dirty="0"/>
              <a:t>tanka osnovica generiranja nove </a:t>
            </a:r>
            <a:r>
              <a:rPr lang="hr-HR" altLang="sr-Latn-RS" dirty="0" smtClean="0"/>
              <a:t>vrijednosti – </a:t>
            </a:r>
            <a:r>
              <a:rPr lang="hr-HR" altLang="sr-Latn-RS" dirty="0" smtClean="0">
                <a:solidFill>
                  <a:srgbClr val="FF0000"/>
                </a:solidFill>
              </a:rPr>
              <a:t>umanjuje potencijal bazena poduzetništva</a:t>
            </a:r>
            <a:endParaRPr lang="hr-HR" altLang="sr-Latn-RS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		HRV		</a:t>
            </a:r>
            <a:r>
              <a:rPr lang="hr-HR" altLang="sr-Latn-RS" dirty="0" smtClean="0"/>
              <a:t>   </a:t>
            </a:r>
            <a:r>
              <a:rPr lang="hr-HR" altLang="sr-Latn-RS" dirty="0"/>
              <a:t>EU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2002.		2,2%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2008.		4,8                	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2012.	             3,0</a:t>
            </a:r>
            <a:r>
              <a:rPr lang="hr-HR" altLang="sr-Latn-RS" dirty="0">
                <a:solidFill>
                  <a:srgbClr val="FF0000"/>
                </a:solidFill>
              </a:rPr>
              <a:t>		</a:t>
            </a:r>
            <a:r>
              <a:rPr lang="hr-HR" altLang="sr-Latn-RS" dirty="0" smtClean="0">
                <a:solidFill>
                  <a:srgbClr val="FF0000"/>
                </a:solidFill>
              </a:rPr>
              <a:t>   6,5</a:t>
            </a:r>
          </a:p>
          <a:p>
            <a:pPr marL="514350" indent="-514350">
              <a:lnSpc>
                <a:spcPct val="80000"/>
              </a:lnSpc>
              <a:buAutoNum type="arabicPeriod" startAt="2016"/>
            </a:pPr>
            <a:r>
              <a:rPr lang="hr-HR" altLang="sr-Latn-RS" dirty="0">
                <a:solidFill>
                  <a:srgbClr val="FF0000"/>
                </a:solidFill>
              </a:rPr>
              <a:t> </a:t>
            </a:r>
            <a:r>
              <a:rPr lang="hr-HR" altLang="sr-Latn-RS" dirty="0" smtClean="0">
                <a:solidFill>
                  <a:srgbClr val="FF0000"/>
                </a:solidFill>
              </a:rPr>
              <a:t>               4,2*                    6,8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                         </a:t>
            </a:r>
            <a:r>
              <a:rPr lang="hr-HR" altLang="sr-Latn-RS" dirty="0" smtClean="0"/>
              <a:t>21/22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endParaRPr lang="hr-HR" altLang="sr-Latn-RS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*62 </a:t>
            </a:r>
            <a:r>
              <a:rPr lang="hr-HR" altLang="sr-Latn-RS" dirty="0"/>
              <a:t>% odraslih poduzeća u odnosu na prosjek EU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Hrvatska: </a:t>
            </a:r>
            <a:r>
              <a:rPr lang="hr-HR" altLang="sr-Latn-RS" dirty="0" smtClean="0">
                <a:solidFill>
                  <a:srgbClr val="FF0000"/>
                </a:solidFill>
              </a:rPr>
              <a:t>zadnja, 2012. i 2015.</a:t>
            </a:r>
            <a:endParaRPr lang="hr-HR" altLang="sr-Latn-R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86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/>
          <a:lstStyle/>
          <a:p>
            <a:r>
              <a:rPr lang="hr-HR" dirty="0" smtClean="0"/>
              <a:t>Malo rastućih poduzeća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3" y="1600200"/>
            <a:ext cx="8028987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endParaRPr lang="hr-HR" altLang="sr-Latn-RS" sz="2800" b="1" dirty="0"/>
          </a:p>
          <a:p>
            <a:pPr>
              <a:spcBef>
                <a:spcPct val="0"/>
              </a:spcBef>
              <a:buNone/>
            </a:pPr>
            <a:r>
              <a:rPr lang="hr-HR" altLang="sr-Latn-RS" sz="2800" dirty="0"/>
              <a:t>Kriteriji: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hr-HR" altLang="sr-Latn-RS" sz="2800" dirty="0"/>
              <a:t>Inovativnost u korištenju novih </a:t>
            </a:r>
            <a:r>
              <a:rPr lang="hr-HR" altLang="sr-Latn-RS" sz="2800" dirty="0" smtClean="0"/>
              <a:t>tehnologija </a:t>
            </a:r>
            <a:endParaRPr lang="hr-HR" altLang="sr-Latn-RS" sz="2800" dirty="0"/>
          </a:p>
          <a:p>
            <a:pPr>
              <a:spcBef>
                <a:spcPct val="0"/>
              </a:spcBef>
              <a:buFontTx/>
              <a:buChar char="•"/>
            </a:pPr>
            <a:r>
              <a:rPr lang="hr-HR" altLang="sr-Latn-RS" sz="2800" dirty="0"/>
              <a:t>Inovativnost u razvoju novih proizvoda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hr-HR" altLang="sr-Latn-RS" dirty="0" smtClean="0"/>
              <a:t>72% </a:t>
            </a:r>
            <a:r>
              <a:rPr lang="hr-HR" altLang="sr-Latn-RS" dirty="0"/>
              <a:t>novih poduzeća i </a:t>
            </a:r>
            <a:r>
              <a:rPr lang="hr-HR" altLang="sr-Latn-RS" dirty="0" smtClean="0"/>
              <a:t>76% </a:t>
            </a:r>
            <a:r>
              <a:rPr lang="hr-HR" altLang="sr-Latn-RS" dirty="0"/>
              <a:t>“odraslih</a:t>
            </a:r>
            <a:r>
              <a:rPr lang="hr-HR" altLang="sr-Latn-RS" dirty="0" smtClean="0"/>
              <a:t>” </a:t>
            </a:r>
            <a:r>
              <a:rPr lang="hr-HR" altLang="sr-Latn-RS" dirty="0" smtClean="0">
                <a:solidFill>
                  <a:srgbClr val="FF0000"/>
                </a:solidFill>
              </a:rPr>
              <a:t>bez </a:t>
            </a:r>
            <a:r>
              <a:rPr lang="hr-HR" altLang="sr-Latn-RS" dirty="0"/>
              <a:t>novih proizvoda u </a:t>
            </a:r>
            <a:r>
              <a:rPr lang="hr-HR" altLang="sr-Latn-RS" dirty="0" smtClean="0"/>
              <a:t>2016.</a:t>
            </a:r>
            <a:endParaRPr lang="hr-HR" altLang="sr-Latn-RS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hr-HR" altLang="sr-Latn-RS" sz="2800" dirty="0"/>
              <a:t>Izloženost </a:t>
            </a:r>
            <a:r>
              <a:rPr lang="hr-HR" altLang="sr-Latn-RS" sz="2800" dirty="0" smtClean="0"/>
              <a:t>konkurenciji - još uvijek u </a:t>
            </a:r>
            <a:r>
              <a:rPr lang="hr-HR" altLang="sr-Latn-RS" sz="2800" dirty="0" smtClean="0">
                <a:solidFill>
                  <a:srgbClr val="FF0000"/>
                </a:solidFill>
              </a:rPr>
              <a:t>crvenom oceanu</a:t>
            </a:r>
            <a:endParaRPr lang="hr-HR" altLang="sr-Latn-RS" sz="28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hr-HR" altLang="sr-Latn-RS" sz="2800" dirty="0"/>
              <a:t>Orijentiranost </a:t>
            </a:r>
            <a:r>
              <a:rPr lang="hr-HR" altLang="sr-Latn-RS" sz="2800" dirty="0" smtClean="0"/>
              <a:t>izvozu – lagano povećanje</a:t>
            </a:r>
            <a:endParaRPr lang="hr-HR" altLang="sr-Latn-RS" sz="2800" dirty="0"/>
          </a:p>
          <a:p>
            <a:pPr>
              <a:spcBef>
                <a:spcPct val="0"/>
              </a:spcBef>
              <a:buFontTx/>
              <a:buChar char="•"/>
            </a:pPr>
            <a:r>
              <a:rPr lang="hr-HR" altLang="sr-Latn-RS" sz="2800" dirty="0"/>
              <a:t>Kapacitet novog </a:t>
            </a:r>
            <a:r>
              <a:rPr lang="hr-HR" altLang="sr-Latn-RS" sz="2800" dirty="0" smtClean="0"/>
              <a:t>zapošljavanja </a:t>
            </a:r>
            <a:endParaRPr lang="hr-HR" altLang="sr-Latn-RS" sz="2800" dirty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96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60648"/>
            <a:ext cx="6186502" cy="1143000"/>
          </a:xfrm>
        </p:spPr>
        <p:txBody>
          <a:bodyPr/>
          <a:lstStyle/>
          <a:p>
            <a:r>
              <a:rPr lang="hr-HR" dirty="0" smtClean="0"/>
              <a:t>Ulaganja u tehnologiju...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20663"/>
            <a:ext cx="7920880" cy="452596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hr-HR" altLang="sr-Latn-RS" b="1" dirty="0" smtClean="0"/>
              <a:t>...ali </a:t>
            </a:r>
            <a:r>
              <a:rPr lang="hr-HR" altLang="sr-Latn-RS" b="1" dirty="0"/>
              <a:t>još uvijek malo novih proizvoda</a:t>
            </a:r>
          </a:p>
          <a:p>
            <a:pPr>
              <a:lnSpc>
                <a:spcPct val="80000"/>
              </a:lnSpc>
              <a:buNone/>
            </a:pPr>
            <a:endParaRPr lang="hr-HR" altLang="sr-Latn-RS" b="1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Tehnološka </a:t>
            </a:r>
            <a:r>
              <a:rPr lang="hr-HR" altLang="sr-Latn-RS" dirty="0"/>
              <a:t>opremljenost </a:t>
            </a:r>
            <a:r>
              <a:rPr lang="hr-HR" altLang="sr-Latn-RS" dirty="0">
                <a:solidFill>
                  <a:srgbClr val="FF0000"/>
                </a:solidFill>
              </a:rPr>
              <a:t>bolja</a:t>
            </a:r>
            <a:r>
              <a:rPr lang="hr-HR" altLang="sr-Latn-RS" dirty="0"/>
              <a:t> od </a:t>
            </a:r>
            <a:r>
              <a:rPr lang="hr-HR" altLang="sr-Latn-RS" dirty="0" smtClean="0"/>
              <a:t>prosjeka EU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	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Manje </a:t>
            </a:r>
            <a:r>
              <a:rPr lang="hr-HR" altLang="sr-Latn-RS" dirty="0"/>
              <a:t>novih proizvoda od prosjeka EU </a:t>
            </a: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		Konkurentnost se postiže novim 	inovativnim proizvodima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	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own Arrow 3"/>
          <p:cNvSpPr/>
          <p:nvPr/>
        </p:nvSpPr>
        <p:spPr>
          <a:xfrm>
            <a:off x="3203848" y="4293096"/>
            <a:ext cx="432048" cy="64807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66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>Od tehnologije do proizvoda -</a:t>
            </a:r>
            <a:br>
              <a:rPr lang="hr-HR" sz="3600" dirty="0" smtClean="0"/>
            </a:br>
            <a:r>
              <a:rPr lang="hr-HR" sz="3600" dirty="0" smtClean="0"/>
              <a:t>% poduzeća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22280" y="1600200"/>
            <a:ext cx="3773519" cy="4525963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                start up</a:t>
            </a:r>
          </a:p>
          <a:p>
            <a:pPr marL="0" indent="0">
              <a:buNone/>
            </a:pPr>
            <a:r>
              <a:rPr lang="hr-HR" dirty="0" smtClean="0"/>
              <a:t>2008.        20,1                            </a:t>
            </a:r>
          </a:p>
          <a:p>
            <a:pPr marL="0" indent="0">
              <a:buNone/>
            </a:pPr>
            <a:r>
              <a:rPr lang="hr-HR" dirty="0" smtClean="0"/>
              <a:t>2016.        </a:t>
            </a:r>
            <a:r>
              <a:rPr lang="hr-HR" dirty="0" smtClean="0">
                <a:solidFill>
                  <a:srgbClr val="FF0000"/>
                </a:solidFill>
              </a:rPr>
              <a:t>27,3</a:t>
            </a:r>
            <a:r>
              <a:rPr lang="hr-HR" dirty="0" smtClean="0">
                <a:solidFill>
                  <a:srgbClr val="002060"/>
                </a:solidFill>
              </a:rPr>
              <a:t> </a:t>
            </a:r>
            <a:r>
              <a:rPr lang="hr-HR" dirty="0" smtClean="0"/>
              <a:t>/ 14,5 EU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514350" indent="-514350">
              <a:buAutoNum type="arabicPeriod" startAt="2008"/>
            </a:pPr>
            <a:r>
              <a:rPr lang="hr-HR" dirty="0" smtClean="0"/>
              <a:t>           5,6            </a:t>
            </a:r>
          </a:p>
          <a:p>
            <a:pPr marL="0" indent="0">
              <a:buNone/>
            </a:pPr>
            <a:r>
              <a:rPr lang="hr-HR" dirty="0" smtClean="0"/>
              <a:t>2016.         </a:t>
            </a:r>
            <a:r>
              <a:rPr lang="hr-HR" dirty="0" smtClean="0">
                <a:solidFill>
                  <a:srgbClr val="FF0000"/>
                </a:solidFill>
              </a:rPr>
              <a:t>10,9</a:t>
            </a:r>
            <a:r>
              <a:rPr lang="hr-HR" dirty="0" smtClean="0"/>
              <a:t> / 13,9 EU</a:t>
            </a:r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  „odrasli”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16,7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</a:t>
            </a:r>
            <a:r>
              <a:rPr lang="hr-HR" dirty="0" smtClean="0">
                <a:solidFill>
                  <a:srgbClr val="FF0000"/>
                </a:solidFill>
              </a:rPr>
              <a:t>28</a:t>
            </a:r>
            <a:r>
              <a:rPr lang="hr-HR" dirty="0" smtClean="0"/>
              <a:t> / 5,1 EU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11,7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</a:t>
            </a:r>
            <a:r>
              <a:rPr lang="hr-HR" dirty="0" smtClean="0">
                <a:solidFill>
                  <a:srgbClr val="FF0000"/>
                </a:solidFill>
              </a:rPr>
              <a:t>9,6</a:t>
            </a:r>
            <a:r>
              <a:rPr lang="hr-HR" dirty="0" smtClean="0"/>
              <a:t> / 7,9 EU</a:t>
            </a:r>
            <a:endParaRPr lang="hr-HR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419872" y="1600200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Nova tehnologija</a:t>
            </a:r>
            <a:endParaRPr lang="hr-HR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491880" y="3933056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Novi proizvodi</a:t>
            </a:r>
            <a:endParaRPr lang="hr-HR" sz="2800" dirty="0"/>
          </a:p>
        </p:txBody>
      </p:sp>
      <p:sp>
        <p:nvSpPr>
          <p:cNvPr id="13" name="Curved Right Arrow 12"/>
          <p:cNvSpPr/>
          <p:nvPr/>
        </p:nvSpPr>
        <p:spPr>
          <a:xfrm>
            <a:off x="4860032" y="3501008"/>
            <a:ext cx="432048" cy="1944216"/>
          </a:xfrm>
          <a:prstGeom prst="curv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6" name="Curved Right Arrow 15"/>
          <p:cNvSpPr/>
          <p:nvPr/>
        </p:nvSpPr>
        <p:spPr>
          <a:xfrm>
            <a:off x="1691680" y="3501008"/>
            <a:ext cx="504056" cy="1944216"/>
          </a:xfrm>
          <a:prstGeom prst="curv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7" name="Curved Left Arrow 16"/>
          <p:cNvSpPr/>
          <p:nvPr/>
        </p:nvSpPr>
        <p:spPr>
          <a:xfrm>
            <a:off x="4355976" y="3501008"/>
            <a:ext cx="432048" cy="1944216"/>
          </a:xfrm>
          <a:prstGeom prst="curvedLef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8" name="Curved Left Arrow 17"/>
          <p:cNvSpPr/>
          <p:nvPr/>
        </p:nvSpPr>
        <p:spPr>
          <a:xfrm>
            <a:off x="7524328" y="3501008"/>
            <a:ext cx="432048" cy="1944216"/>
          </a:xfrm>
          <a:prstGeom prst="curvedLef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pic>
        <p:nvPicPr>
          <p:cNvPr id="15" name="Picture 14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96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188640"/>
            <a:ext cx="618650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r-HR" dirty="0" smtClean="0"/>
              <a:t>Poduzetnička aktivnost zaposlenika, 2016.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2" y="1600200"/>
            <a:ext cx="7823307" cy="47811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skrivena </a:t>
            </a:r>
            <a:r>
              <a:rPr lang="hr-HR" altLang="sr-Latn-RS" dirty="0">
                <a:solidFill>
                  <a:srgbClr val="FF0000"/>
                </a:solidFill>
              </a:rPr>
              <a:t>komponenta </a:t>
            </a:r>
            <a:r>
              <a:rPr lang="hr-HR" altLang="sr-Latn-RS" dirty="0"/>
              <a:t>poduzetničkog kapaciteta </a:t>
            </a:r>
            <a:r>
              <a:rPr lang="hr-HR" altLang="sr-Latn-RS" dirty="0" smtClean="0"/>
              <a:t>Hrvatske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endParaRPr lang="hr-HR" altLang="sr-Latn-RS" sz="1800" dirty="0"/>
          </a:p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Hrvatska</a:t>
            </a:r>
            <a:r>
              <a:rPr lang="hr-HR" altLang="sr-Latn-RS" dirty="0"/>
              <a:t>				</a:t>
            </a:r>
            <a:r>
              <a:rPr lang="hr-HR" altLang="sr-Latn-RS" dirty="0" smtClean="0"/>
              <a:t>10,4 %            3/22 EU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EU prosjek                                        	  7,1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	najbolji        Austrija	10,9 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</a:t>
            </a:r>
            <a:r>
              <a:rPr lang="hr-HR" altLang="sr-Latn-RS" dirty="0" smtClean="0"/>
              <a:t>		 Nizozemska 	10,4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</a:t>
            </a:r>
            <a:r>
              <a:rPr lang="hr-HR" altLang="sr-Latn-RS" dirty="0" smtClean="0"/>
              <a:t>		 </a:t>
            </a:r>
            <a:r>
              <a:rPr lang="hr-HR" altLang="sr-Latn-RS" dirty="0" smtClean="0">
                <a:solidFill>
                  <a:srgbClr val="00B050"/>
                </a:solidFill>
              </a:rPr>
              <a:t>Hrvatska       	10,4</a:t>
            </a:r>
            <a:r>
              <a:rPr lang="hr-HR" altLang="sr-Latn-RS" dirty="0" smtClean="0"/>
              <a:t>		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</a:t>
            </a:r>
            <a:r>
              <a:rPr lang="hr-HR" altLang="sr-Latn-RS" dirty="0" smtClean="0"/>
              <a:t>                      Luksemburg 	10,2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	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</a:t>
            </a:r>
            <a:r>
              <a:rPr lang="hr-HR" altLang="sr-Latn-RS" dirty="0" smtClean="0"/>
              <a:t>najniže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	</a:t>
            </a:r>
            <a:r>
              <a:rPr lang="hr-HR" altLang="sr-Latn-RS" dirty="0" smtClean="0"/>
              <a:t>	Bugarska	1,3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</a:t>
            </a:r>
            <a:r>
              <a:rPr lang="hr-HR" altLang="sr-Latn-RS" dirty="0" smtClean="0"/>
              <a:t>		Grčka</a:t>
            </a:r>
            <a:r>
              <a:rPr lang="hr-HR" altLang="sr-Latn-RS" dirty="0"/>
              <a:t>	         </a:t>
            </a:r>
            <a:r>
              <a:rPr lang="hr-HR" altLang="sr-Latn-RS" dirty="0" smtClean="0"/>
              <a:t>	3,4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</a:t>
            </a:r>
            <a:r>
              <a:rPr lang="hr-HR" altLang="sr-Latn-RS" dirty="0" smtClean="0"/>
              <a:t>		Slovačka      	3,7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6660232" y="2492896"/>
            <a:ext cx="1656184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67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44624"/>
            <a:ext cx="6186502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Poduzetnička aktivnost i BDPpc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2" y="1617681"/>
            <a:ext cx="7823307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hr-HR" altLang="sr-Latn-RS" dirty="0">
                <a:solidFill>
                  <a:srgbClr val="FF0000"/>
                </a:solidFill>
              </a:rPr>
              <a:t>m</a:t>
            </a:r>
            <a:r>
              <a:rPr lang="hr-HR" altLang="sr-Latn-RS" dirty="0" smtClean="0">
                <a:solidFill>
                  <a:srgbClr val="FF0000"/>
                </a:solidFill>
              </a:rPr>
              <a:t>otivacijski indeks </a:t>
            </a:r>
            <a:r>
              <a:rPr lang="hr-HR" altLang="sr-Latn-RS" dirty="0" smtClean="0"/>
              <a:t>+ </a:t>
            </a:r>
            <a:r>
              <a:rPr lang="hr-HR" altLang="sr-Latn-RS" dirty="0">
                <a:solidFill>
                  <a:srgbClr val="FF0000"/>
                </a:solidFill>
              </a:rPr>
              <a:t>različita struktura </a:t>
            </a:r>
            <a:r>
              <a:rPr lang="hr-HR" altLang="sr-Latn-RS" dirty="0"/>
              <a:t>poduzetničke aktivnosti doprinosi različito ekonomskoj snazi zemlje </a:t>
            </a:r>
          </a:p>
          <a:p>
            <a:pPr>
              <a:lnSpc>
                <a:spcPct val="80000"/>
              </a:lnSpc>
              <a:buNone/>
            </a:pPr>
            <a:endParaRPr lang="hr-HR" altLang="sr-Latn-RS" sz="1800" b="1" dirty="0"/>
          </a:p>
          <a:p>
            <a:pPr>
              <a:lnSpc>
                <a:spcPct val="80000"/>
              </a:lnSpc>
              <a:buNone/>
            </a:pPr>
            <a:endParaRPr lang="hr-HR" altLang="sr-Latn-RS" sz="2400" b="1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		</a:t>
            </a:r>
            <a:r>
              <a:rPr lang="hr-HR" altLang="sr-Latn-RS" dirty="0" smtClean="0"/>
              <a:t>TEA</a:t>
            </a:r>
            <a:r>
              <a:rPr lang="hr-HR" altLang="sr-Latn-RS" dirty="0"/>
              <a:t>	</a:t>
            </a:r>
            <a:r>
              <a:rPr lang="hr-HR" altLang="sr-Latn-RS" dirty="0" smtClean="0"/>
              <a:t>       </a:t>
            </a:r>
            <a:r>
              <a:rPr lang="hr-HR" altLang="sr-Latn-RS" dirty="0"/>
              <a:t>BDPpc</a:t>
            </a:r>
            <a:r>
              <a:rPr lang="hr-HR" altLang="sr-Latn-RS" dirty="0" smtClean="0"/>
              <a:t>*    Motivacijski 						    indeks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Hrvatska	8</a:t>
            </a:r>
            <a:r>
              <a:rPr lang="hr-HR" altLang="sr-Latn-RS" dirty="0" smtClean="0"/>
              <a:t>,4          11.573 	         2,2	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Švedska</a:t>
            </a:r>
            <a:r>
              <a:rPr lang="hr-HR" altLang="sr-Latn-RS" dirty="0"/>
              <a:t>	</a:t>
            </a:r>
            <a:r>
              <a:rPr lang="hr-HR" altLang="sr-Latn-RS" dirty="0" smtClean="0"/>
              <a:t>7,6 </a:t>
            </a:r>
            <a:r>
              <a:rPr lang="hr-HR" altLang="sr-Latn-RS" dirty="0"/>
              <a:t>	     </a:t>
            </a:r>
            <a:r>
              <a:rPr lang="hr-HR" altLang="sr-Latn-RS" dirty="0" smtClean="0"/>
              <a:t>49.866           19,6 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*USD, 2015. </a:t>
            </a: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5868144" y="4077072"/>
            <a:ext cx="1152128" cy="14401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30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r-HR" dirty="0" smtClean="0"/>
              <a:t>Obrazovaniji su i poduzetniji, 2016. – TEA, %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525" y="1692276"/>
            <a:ext cx="7787208" cy="4525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					HR                    	EU				</a:t>
            </a: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Manje od srednje          1,5		    	  6,0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Srednje                            8,8                 	  8,0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Više od srednje            12,6                   	10,6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Poslijediplomsko      </a:t>
            </a:r>
            <a:r>
              <a:rPr lang="hr-HR" altLang="sr-Latn-RS" dirty="0"/>
              <a:t> </a:t>
            </a:r>
            <a:r>
              <a:rPr lang="hr-HR" altLang="sr-Latn-RS" dirty="0" smtClean="0"/>
              <a:t>     9,7                   	12,7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Zašto još uvijek živi mit o poduzetnicima koji to postaju rođenjem?</a:t>
            </a: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274638"/>
            <a:ext cx="613102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r-HR" dirty="0" smtClean="0"/>
              <a:t>Poduzetnički kapacitet „regija”, 2016.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719" y="1600200"/>
            <a:ext cx="8242777" cy="4525963"/>
          </a:xfrm>
          <a:noFill/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hr-HR" altLang="sr-Latn-RS" dirty="0"/>
              <a:t>				       	    </a:t>
            </a:r>
            <a:r>
              <a:rPr lang="hr-HR" altLang="sr-Latn-RS" dirty="0" smtClean="0"/>
              <a:t>  TEA     Prilika/Nužnost     </a:t>
            </a: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/>
              <a:t>Zagreb i okolica		     </a:t>
            </a:r>
            <a:r>
              <a:rPr lang="hr-HR" altLang="sr-Latn-RS" dirty="0" smtClean="0"/>
              <a:t> 11,4</a:t>
            </a:r>
            <a:r>
              <a:rPr lang="hr-HR" altLang="sr-Latn-RS" dirty="0"/>
              <a:t>	      </a:t>
            </a:r>
            <a:r>
              <a:rPr lang="hr-HR" altLang="sr-Latn-RS" dirty="0" smtClean="0"/>
              <a:t>3,3</a:t>
            </a:r>
            <a:r>
              <a:rPr lang="hr-HR" altLang="sr-Latn-RS" dirty="0"/>
              <a:t>	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/>
              <a:t>Sjeverna </a:t>
            </a:r>
            <a:r>
              <a:rPr lang="hr-HR" altLang="sr-Latn-RS" dirty="0" smtClean="0"/>
              <a:t>Hrvatska	      </a:t>
            </a:r>
            <a:r>
              <a:rPr lang="hr-HR" altLang="sr-Latn-RS" dirty="0"/>
              <a:t> </a:t>
            </a:r>
            <a:r>
              <a:rPr lang="hr-HR" altLang="sr-Latn-RS" dirty="0" smtClean="0"/>
              <a:t>8,1</a:t>
            </a:r>
            <a:r>
              <a:rPr lang="hr-HR" altLang="sr-Latn-RS" dirty="0"/>
              <a:t>	      </a:t>
            </a:r>
            <a:r>
              <a:rPr lang="hr-HR" altLang="sr-Latn-RS" dirty="0" smtClean="0"/>
              <a:t>1,5</a:t>
            </a:r>
            <a:r>
              <a:rPr lang="hr-HR" altLang="sr-Latn-RS" dirty="0"/>
              <a:t>	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b="1" dirty="0">
                <a:solidFill>
                  <a:srgbClr val="FF0000"/>
                </a:solidFill>
              </a:rPr>
              <a:t>Lika i Banovina		     </a:t>
            </a:r>
            <a:r>
              <a:rPr lang="hr-HR" altLang="sr-Latn-RS" b="1" dirty="0" smtClean="0">
                <a:solidFill>
                  <a:srgbClr val="FF0000"/>
                </a:solidFill>
              </a:rPr>
              <a:t> </a:t>
            </a:r>
            <a:r>
              <a:rPr lang="hr-HR" altLang="sr-Latn-RS" b="1" dirty="0">
                <a:solidFill>
                  <a:srgbClr val="FF0000"/>
                </a:solidFill>
              </a:rPr>
              <a:t> </a:t>
            </a:r>
            <a:r>
              <a:rPr lang="hr-HR" altLang="sr-Latn-RS" dirty="0"/>
              <a:t>7</a:t>
            </a:r>
            <a:r>
              <a:rPr lang="hr-HR" altLang="sr-Latn-RS" dirty="0" smtClean="0"/>
              <a:t>,5</a:t>
            </a:r>
            <a:r>
              <a:rPr lang="hr-HR" altLang="sr-Latn-RS" b="1" dirty="0">
                <a:solidFill>
                  <a:srgbClr val="FF0000"/>
                </a:solidFill>
              </a:rPr>
              <a:t>	      </a:t>
            </a:r>
            <a:r>
              <a:rPr lang="hr-HR" altLang="sr-Latn-RS" b="1" dirty="0" smtClean="0">
                <a:solidFill>
                  <a:srgbClr val="FF0000"/>
                </a:solidFill>
              </a:rPr>
              <a:t>0,7</a:t>
            </a:r>
            <a:r>
              <a:rPr lang="hr-HR" altLang="sr-Latn-RS" b="1" dirty="0">
                <a:solidFill>
                  <a:srgbClr val="FF0000"/>
                </a:solidFill>
              </a:rPr>
              <a:t>	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/>
              <a:t>Istra, Primorje i </a:t>
            </a: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r>
              <a:rPr lang="hr-HR" altLang="sr-Latn-RS" dirty="0"/>
              <a:t> </a:t>
            </a:r>
            <a:r>
              <a:rPr lang="hr-HR" altLang="sr-Latn-RS" dirty="0" smtClean="0"/>
              <a:t>      Gorski </a:t>
            </a:r>
            <a:r>
              <a:rPr lang="hr-HR" altLang="sr-Latn-RS" dirty="0"/>
              <a:t>Kotar      </a:t>
            </a:r>
            <a:r>
              <a:rPr lang="hr-HR" altLang="sr-Latn-RS" dirty="0" smtClean="0"/>
              <a:t>          </a:t>
            </a:r>
            <a:r>
              <a:rPr lang="hr-HR" altLang="sr-Latn-RS" dirty="0"/>
              <a:t> </a:t>
            </a:r>
            <a:r>
              <a:rPr lang="hr-HR" altLang="sr-Latn-RS" dirty="0" smtClean="0"/>
              <a:t> </a:t>
            </a:r>
            <a:r>
              <a:rPr lang="hr-HR" altLang="sr-Latn-RS" dirty="0"/>
              <a:t>7</a:t>
            </a:r>
            <a:r>
              <a:rPr lang="hr-HR" altLang="sr-Latn-RS" dirty="0" smtClean="0"/>
              <a:t>,5</a:t>
            </a:r>
            <a:r>
              <a:rPr lang="hr-HR" altLang="sr-Latn-RS" dirty="0"/>
              <a:t>	      </a:t>
            </a:r>
            <a:r>
              <a:rPr lang="hr-HR" altLang="sr-Latn-RS" b="1" dirty="0" smtClean="0">
                <a:solidFill>
                  <a:srgbClr val="00B050"/>
                </a:solidFill>
              </a:rPr>
              <a:t>6,5</a:t>
            </a:r>
            <a:endParaRPr lang="hr-HR" altLang="sr-Latn-RS" b="1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/>
              <a:t>Dalmacija			      </a:t>
            </a:r>
            <a:r>
              <a:rPr lang="hr-HR" altLang="sr-Latn-RS" dirty="0" smtClean="0"/>
              <a:t> 7,7</a:t>
            </a:r>
            <a:r>
              <a:rPr lang="hr-HR" altLang="sr-Latn-RS" dirty="0"/>
              <a:t>	      </a:t>
            </a:r>
            <a:r>
              <a:rPr lang="hr-HR" altLang="sr-Latn-RS" dirty="0" smtClean="0"/>
              <a:t>1,6</a:t>
            </a:r>
            <a:r>
              <a:rPr lang="hr-HR" altLang="sr-Latn-RS" b="1" dirty="0" smtClean="0">
                <a:solidFill>
                  <a:srgbClr val="33CC33"/>
                </a:solidFill>
              </a:rPr>
              <a:t> </a:t>
            </a:r>
            <a:r>
              <a:rPr lang="hr-HR" altLang="sr-Latn-RS" b="1" dirty="0">
                <a:solidFill>
                  <a:srgbClr val="33CC33"/>
                </a:solidFill>
              </a:rPr>
              <a:t>	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/>
              <a:t>Slavonija i Baranja	</a:t>
            </a:r>
            <a:r>
              <a:rPr lang="hr-HR" altLang="sr-Latn-RS" dirty="0" smtClean="0"/>
              <a:t>       </a:t>
            </a:r>
            <a:r>
              <a:rPr lang="hr-HR" altLang="sr-Latn-RS" dirty="0"/>
              <a:t>5</a:t>
            </a:r>
            <a:r>
              <a:rPr lang="hr-HR" altLang="sr-Latn-RS" dirty="0" smtClean="0"/>
              <a:t>,7</a:t>
            </a:r>
            <a:r>
              <a:rPr lang="hr-HR" altLang="sr-Latn-RS" dirty="0"/>
              <a:t>	      </a:t>
            </a:r>
            <a:r>
              <a:rPr lang="hr-HR" altLang="sr-Latn-RS" dirty="0" smtClean="0"/>
              <a:t>1,8</a:t>
            </a:r>
            <a:r>
              <a:rPr lang="hr-HR" altLang="sr-Latn-RS" dirty="0"/>
              <a:t>	</a:t>
            </a:r>
          </a:p>
          <a:p>
            <a:pPr>
              <a:spcBef>
                <a:spcPct val="0"/>
              </a:spcBef>
              <a:buNone/>
            </a:pPr>
            <a:endParaRPr lang="hr-HR" altLang="sr-Latn-RS" b="1" dirty="0" smtClean="0"/>
          </a:p>
          <a:p>
            <a:pPr>
              <a:spcBef>
                <a:spcPct val="0"/>
              </a:spcBef>
              <a:buNone/>
            </a:pPr>
            <a:endParaRPr lang="en-US" altLang="sr-Latn-RS" b="1" dirty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22313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004048" y="3068960"/>
            <a:ext cx="864096" cy="15121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52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r-HR" dirty="0" smtClean="0"/>
              <a:t>Poduzetnička aktivnost i BDPpc  u regijama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3" y="1692276"/>
            <a:ext cx="7823307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hr-HR" altLang="sr-Latn-RS" dirty="0"/>
              <a:t>			</a:t>
            </a:r>
            <a:r>
              <a:rPr lang="hr-HR" altLang="sr-Latn-RS" dirty="0" smtClean="0"/>
              <a:t>             TEA</a:t>
            </a:r>
            <a:r>
              <a:rPr lang="hr-HR" altLang="sr-Latn-RS" dirty="0"/>
              <a:t>	</a:t>
            </a:r>
            <a:r>
              <a:rPr lang="hr-HR" altLang="sr-Latn-RS" dirty="0" smtClean="0"/>
              <a:t>       BDPpc    Motivacijski 				        EUR	    indeks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		   	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Istra, Primorje i 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Gorski Kotar</a:t>
            </a:r>
            <a:r>
              <a:rPr lang="hr-HR" altLang="sr-Latn-RS" dirty="0"/>
              <a:t>	</a:t>
            </a:r>
            <a:r>
              <a:rPr lang="hr-HR" altLang="sr-Latn-RS" dirty="0" smtClean="0"/>
              <a:t>7,5          12.636 	        6,5	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L</a:t>
            </a:r>
            <a:r>
              <a:rPr lang="hr-HR" altLang="sr-Latn-RS" dirty="0" smtClean="0"/>
              <a:t>ika i Banovina</a:t>
            </a:r>
            <a:r>
              <a:rPr lang="hr-HR" altLang="sr-Latn-RS" dirty="0"/>
              <a:t>	</a:t>
            </a:r>
            <a:r>
              <a:rPr lang="hr-HR" altLang="sr-Latn-RS" dirty="0" smtClean="0"/>
              <a:t>7,5 </a:t>
            </a:r>
            <a:r>
              <a:rPr lang="hr-HR" altLang="sr-Latn-RS" dirty="0"/>
              <a:t>	      </a:t>
            </a:r>
            <a:r>
              <a:rPr lang="hr-HR" altLang="sr-Latn-RS" dirty="0" smtClean="0"/>
              <a:t> 7.620             0,7 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 </a:t>
            </a:r>
            <a:r>
              <a:rPr lang="hr-HR" altLang="sr-Latn-RS" dirty="0">
                <a:solidFill>
                  <a:srgbClr val="FF0000"/>
                </a:solidFill>
              </a:rPr>
              <a:t>Ista razina poduzetničke aktivnosti, ali različit motivacijski indeks</a:t>
            </a:r>
            <a:endParaRPr lang="hr-HR" altLang="sr-Latn-RS" sz="1800" b="1" dirty="0"/>
          </a:p>
          <a:p>
            <a:pPr>
              <a:lnSpc>
                <a:spcPct val="80000"/>
              </a:lnSpc>
              <a:buNone/>
            </a:pPr>
            <a:endParaRPr lang="hr-HR" altLang="sr-Latn-RS" sz="2400" b="1" dirty="0"/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4873469" y="3257924"/>
            <a:ext cx="1440160" cy="18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03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1143000"/>
          </a:xfrm>
        </p:spPr>
        <p:txBody>
          <a:bodyPr>
            <a:noAutofit/>
          </a:bodyPr>
          <a:lstStyle/>
          <a:p>
            <a:r>
              <a:rPr lang="hr-HR" sz="3200" dirty="0" smtClean="0"/>
              <a:t>Global Entrepreneurship Monitor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54" y="1916832"/>
            <a:ext cx="7894745" cy="4209331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  <a:buNone/>
            </a:pPr>
            <a:r>
              <a:rPr lang="hr-HR" altLang="sr-Latn-RS" b="1" dirty="0">
                <a:latin typeface="Arial" panose="020B0604020202020204" pitchFamily="34" charset="0"/>
                <a:hlinkClick r:id="rId2"/>
              </a:rPr>
              <a:t>www.gemconsortium.org</a:t>
            </a:r>
            <a:r>
              <a:rPr lang="hr-HR" altLang="sr-Latn-RS" b="1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b="1" dirty="0">
                <a:latin typeface="Arial" panose="020B0604020202020204" pitchFamily="34" charset="0"/>
                <a:hlinkClick r:id="rId3"/>
              </a:rPr>
              <a:t>www.gemhrvatska.org</a:t>
            </a:r>
            <a:endParaRPr lang="hr-HR" altLang="sr-Latn-RS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b="1" dirty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Najveće međunarodno istraživanje o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poduzetništvu, od 1999. godine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Hrvatska, od 2002. godine, </a:t>
            </a:r>
            <a:r>
              <a:rPr lang="hr-HR" altLang="sr-Latn-RS" dirty="0">
                <a:solidFill>
                  <a:srgbClr val="FF0000"/>
                </a:solidFill>
                <a:latin typeface="Arial" panose="020B0604020202020204" pitchFamily="34" charset="0"/>
              </a:rPr>
              <a:t>od 2013. kao članica EU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latin typeface="Arial" panose="020B0604020202020204" pitchFamily="34" charset="0"/>
              </a:rPr>
              <a:t>2016.: 66 zemalja, 85% </a:t>
            </a:r>
            <a:r>
              <a:rPr lang="hr-HR" altLang="sr-Latn-RS" dirty="0">
                <a:latin typeface="Arial" panose="020B0604020202020204" pitchFamily="34" charset="0"/>
              </a:rPr>
              <a:t>svjetskog BDP, </a:t>
            </a:r>
            <a:r>
              <a:rPr lang="hr-HR" altLang="sr-Latn-RS" dirty="0" smtClean="0">
                <a:latin typeface="Arial" panose="020B0604020202020204" pitchFamily="34" charset="0"/>
              </a:rPr>
              <a:t>69% svjetskog stanovništva </a:t>
            </a:r>
            <a:endParaRPr lang="hr-HR" altLang="sr-Latn-RS" dirty="0"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50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r-HR" dirty="0" smtClean="0"/>
              <a:t>Poduzetnički ekosistem  pogoršan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2" y="1600200"/>
            <a:ext cx="7823307" cy="4525963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None/>
            </a:pPr>
            <a:endParaRPr lang="hr-HR" altLang="sr-Latn-RS" sz="3600" dirty="0" smtClean="0"/>
          </a:p>
          <a:p>
            <a:pPr>
              <a:spcBef>
                <a:spcPct val="0"/>
              </a:spcBef>
              <a:buNone/>
            </a:pPr>
            <a:endParaRPr lang="hr-HR" altLang="sr-Latn-RS" sz="3600" dirty="0"/>
          </a:p>
          <a:p>
            <a:pPr>
              <a:spcBef>
                <a:spcPct val="0"/>
              </a:spcBef>
              <a:buNone/>
            </a:pPr>
            <a:r>
              <a:rPr lang="hr-HR" altLang="sr-Latn-RS" sz="3600" dirty="0" smtClean="0"/>
              <a:t>e</a:t>
            </a:r>
            <a:r>
              <a:rPr lang="hr-HR" altLang="sr-Latn-RS" dirty="0" smtClean="0"/>
              <a:t>kspertske </a:t>
            </a:r>
            <a:r>
              <a:rPr lang="hr-HR" altLang="sr-Latn-RS" dirty="0"/>
              <a:t>ocjene, 1 do 5</a:t>
            </a:r>
          </a:p>
          <a:p>
            <a:pPr>
              <a:spcBef>
                <a:spcPct val="0"/>
              </a:spcBef>
              <a:buNone/>
            </a:pPr>
            <a:endParaRPr lang="hr-HR" altLang="sr-Latn-RS" sz="2400" b="1" dirty="0"/>
          </a:p>
          <a:p>
            <a:pPr>
              <a:spcBef>
                <a:spcPct val="0"/>
              </a:spcBef>
              <a:buFontTx/>
              <a:buChar char="•"/>
            </a:pPr>
            <a:r>
              <a:rPr lang="hr-HR" altLang="sr-Latn-RS" sz="2800" dirty="0"/>
              <a:t>stimulirajuće, iznad 3: 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hr-HR" altLang="sr-Latn-RS" dirty="0"/>
              <a:t>Otvorenost domaćeg tržišta i kvaliteta fizičke infrastrukture 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sz="2800" dirty="0"/>
              <a:t> 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hr-HR" altLang="sr-Latn-RS" sz="2800" dirty="0"/>
              <a:t>prepreke, ispod 3: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hr-HR" altLang="sr-Latn-RS" dirty="0"/>
              <a:t>Sve ostale komponente </a:t>
            </a:r>
            <a:endParaRPr lang="hr-HR" altLang="sr-Latn-RS" dirty="0" smtClean="0"/>
          </a:p>
          <a:p>
            <a:pPr lvl="1">
              <a:spcBef>
                <a:spcPct val="0"/>
              </a:spcBef>
              <a:buFontTx/>
              <a:buChar char="•"/>
            </a:pPr>
            <a:endParaRPr lang="hr-HR" altLang="sr-Latn-RS" sz="2400" dirty="0"/>
          </a:p>
          <a:p>
            <a:pPr marL="457200" lvl="1" indent="0">
              <a:spcBef>
                <a:spcPct val="0"/>
              </a:spcBef>
              <a:buNone/>
            </a:pPr>
            <a:endParaRPr lang="hr-HR" altLang="sr-Latn-RS" sz="2400" dirty="0"/>
          </a:p>
          <a:p>
            <a:pPr>
              <a:spcBef>
                <a:spcPct val="0"/>
              </a:spcBef>
              <a:buFontTx/>
              <a:buChar char="•"/>
            </a:pPr>
            <a:endParaRPr lang="hr-HR" altLang="sr-Latn-RS" sz="2400" dirty="0" smtClean="0"/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endParaRPr lang="hr-HR" altLang="sr-Latn-RS" sz="24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95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r-HR" dirty="0" smtClean="0"/>
              <a:t>Poduzetnički ekosustav Hrvatske u EU perspektivi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3" y="1692276"/>
            <a:ext cx="7823307" cy="4525963"/>
          </a:xfrm>
        </p:spPr>
        <p:txBody>
          <a:bodyPr>
            <a:normAutofit/>
          </a:bodyPr>
          <a:lstStyle/>
          <a:p>
            <a:pPr marL="457200" lvl="1" indent="0">
              <a:spcBef>
                <a:spcPct val="0"/>
              </a:spcBef>
              <a:buNone/>
            </a:pPr>
            <a:endParaRPr lang="hr-HR" altLang="sr-Latn-RS" sz="2400" dirty="0"/>
          </a:p>
          <a:p>
            <a:pPr marL="457200" lvl="1" indent="0">
              <a:spcBef>
                <a:spcPct val="0"/>
              </a:spcBef>
              <a:buNone/>
            </a:pPr>
            <a:endParaRPr lang="hr-HR" altLang="sr-Latn-RS" sz="2400" dirty="0"/>
          </a:p>
          <a:p>
            <a:pPr>
              <a:spcBef>
                <a:spcPct val="0"/>
              </a:spcBef>
              <a:buFontTx/>
              <a:buChar char="•"/>
            </a:pPr>
            <a:endParaRPr lang="hr-HR" altLang="sr-Latn-RS" sz="2400" dirty="0" smtClean="0"/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endParaRPr lang="hr-HR" altLang="sr-Latn-RS" sz="2400" b="1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0049506"/>
              </p:ext>
            </p:extLst>
          </p:nvPr>
        </p:nvGraphicFramePr>
        <p:xfrm>
          <a:off x="722280" y="1600200"/>
          <a:ext cx="7964519" cy="47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502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/>
        </p:bldSub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hr-HR" sz="3600" dirty="0" smtClean="0"/>
              <a:t>Poduzetnički ekosustav, 2016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2C03F3-1855-4187-9E9A-C98960CC4CA5}" type="slidenum">
              <a:rPr lang="hr-HR" altLang="sr-Latn-RS">
                <a:solidFill>
                  <a:srgbClr val="898989"/>
                </a:solidFill>
                <a:latin typeface="Calibri" panose="020F0502020204030204" pitchFamily="34" charset="0"/>
              </a:rPr>
              <a:pPr/>
              <a:t>32</a:t>
            </a:fld>
            <a:endParaRPr lang="hr-HR" altLang="sr-Latn-R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11"/>
          <p:cNvSpPr txBox="1">
            <a:spLocks/>
          </p:cNvSpPr>
          <p:nvPr/>
        </p:nvSpPr>
        <p:spPr>
          <a:xfrm>
            <a:off x="1059668" y="1601811"/>
            <a:ext cx="3960812" cy="51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altLang="sr-Latn-R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Ocjene ispod 3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altLang="sr-Latn-R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Poslovna i stručna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infrastruktura                             2,6                     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Obrazovanje nakon srednje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škole	                                           2,3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Vladini programi	        2,1	   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r-HR" altLang="sr-Latn-RS" dirty="0" smtClean="0"/>
              <a:t>Pristup novcima      </a:t>
            </a: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2,3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Vladine politike – prioriteti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i potpore                                      </a:t>
            </a:r>
            <a:r>
              <a:rPr lang="hr-HR" altLang="sr-Latn-RS" dirty="0" smtClean="0"/>
              <a:t>1,7</a:t>
            </a:r>
            <a:endParaRPr kumimoji="0" lang="hr-HR" altLang="sr-Latn-R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Otvorenost i konkurentnost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na unutarnjem tržištu –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ulazne barijere      	       </a:t>
            </a:r>
            <a:r>
              <a:rPr lang="hr-HR" altLang="sr-Latn-RS" dirty="0">
                <a:solidFill>
                  <a:srgbClr val="FF0000"/>
                </a:solidFill>
              </a:rPr>
              <a:t> 2</a:t>
            </a:r>
            <a:r>
              <a:rPr lang="hr-HR" altLang="sr-Latn-RS" dirty="0" smtClean="0">
                <a:solidFill>
                  <a:srgbClr val="FF0000"/>
                </a:solidFill>
              </a:rPr>
              <a:t>,0</a:t>
            </a: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Transfer I&amp;R      		        </a:t>
            </a:r>
            <a:r>
              <a:rPr lang="hr-HR" altLang="sr-Latn-RS" dirty="0" smtClean="0"/>
              <a:t>1,7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Kulturalne</a:t>
            </a:r>
            <a:r>
              <a:rPr kumimoji="0" lang="hr-HR" altLang="sr-Latn-R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 društvene norme  1,8</a:t>
            </a:r>
            <a:endParaRPr kumimoji="0" lang="hr-HR" altLang="sr-Latn-R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Vladine politike – regulativa     1,5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hr-HR" altLang="sr-Latn-RS" dirty="0"/>
              <a:t>Obrazovanje u osnovnim 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hr-HR" altLang="sr-Latn-RS" dirty="0"/>
              <a:t>	i srednjim školama                     </a:t>
            </a:r>
            <a:r>
              <a:rPr lang="hr-HR" altLang="sr-Latn-RS" dirty="0" smtClean="0"/>
              <a:t>1,6         </a:t>
            </a:r>
            <a:endParaRPr lang="hr-HR" altLang="sr-Latn-RS" dirty="0"/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sr-Latn-R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2"/>
          <p:cNvSpPr txBox="1">
            <a:spLocks/>
          </p:cNvSpPr>
          <p:nvPr/>
        </p:nvSpPr>
        <p:spPr>
          <a:xfrm>
            <a:off x="5435600" y="1544657"/>
            <a:ext cx="3529013" cy="4670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altLang="sr-Latn-R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Ocjene iznad 3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r-HR" altLang="sr-Latn-R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Pristup fizičkoj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infrastrukturi		3,8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Otvorenost i konkurentnost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na unutarnjem tržištu –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dinamika promjena            3,3	           </a:t>
            </a:r>
            <a:endParaRPr kumimoji="0" lang="en-US" altLang="sr-Latn-RS" sz="1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 rot="21379460">
            <a:off x="4815950" y="4932439"/>
            <a:ext cx="300745" cy="988267"/>
          </a:xfrm>
          <a:custGeom>
            <a:avLst/>
            <a:gdLst>
              <a:gd name="T0" fmla="*/ 2147483646 w 592"/>
              <a:gd name="T1" fmla="*/ 2147483646 h 1080"/>
              <a:gd name="T2" fmla="*/ 2147483646 w 592"/>
              <a:gd name="T3" fmla="*/ 2147483646 h 1080"/>
              <a:gd name="T4" fmla="*/ 0 w 592"/>
              <a:gd name="T5" fmla="*/ 0 h 10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92" h="1080">
                <a:moveTo>
                  <a:pt x="96" y="1008"/>
                </a:moveTo>
                <a:cubicBezTo>
                  <a:pt x="344" y="1044"/>
                  <a:pt x="592" y="1080"/>
                  <a:pt x="576" y="912"/>
                </a:cubicBezTo>
                <a:cubicBezTo>
                  <a:pt x="560" y="744"/>
                  <a:pt x="96" y="152"/>
                  <a:pt x="0" y="0"/>
                </a:cubicBez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hr-HR"/>
          </a:p>
        </p:txBody>
      </p:sp>
      <p:sp>
        <p:nvSpPr>
          <p:cNvPr id="17" name="Freeform 15"/>
          <p:cNvSpPr>
            <a:spLocks/>
          </p:cNvSpPr>
          <p:nvPr/>
        </p:nvSpPr>
        <p:spPr bwMode="auto">
          <a:xfrm rot="-481028">
            <a:off x="4949034" y="3591082"/>
            <a:ext cx="3527425" cy="1312862"/>
          </a:xfrm>
          <a:custGeom>
            <a:avLst/>
            <a:gdLst>
              <a:gd name="T0" fmla="*/ 0 w 2496"/>
              <a:gd name="T1" fmla="*/ 2147483646 h 792"/>
              <a:gd name="T2" fmla="*/ 2147483646 w 2496"/>
              <a:gd name="T3" fmla="*/ 2147483646 h 792"/>
              <a:gd name="T4" fmla="*/ 2147483646 w 2496"/>
              <a:gd name="T5" fmla="*/ 2147483646 h 792"/>
              <a:gd name="T6" fmla="*/ 2147483646 w 2496"/>
              <a:gd name="T7" fmla="*/ 0 h 7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96" h="792">
                <a:moveTo>
                  <a:pt x="0" y="672"/>
                </a:moveTo>
                <a:cubicBezTo>
                  <a:pt x="0" y="696"/>
                  <a:pt x="0" y="720"/>
                  <a:pt x="336" y="720"/>
                </a:cubicBezTo>
                <a:cubicBezTo>
                  <a:pt x="672" y="720"/>
                  <a:pt x="1656" y="792"/>
                  <a:pt x="2016" y="672"/>
                </a:cubicBezTo>
                <a:cubicBezTo>
                  <a:pt x="2376" y="552"/>
                  <a:pt x="2436" y="276"/>
                  <a:pt x="2496" y="0"/>
                </a:cubicBez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hr-HR"/>
          </a:p>
        </p:txBody>
      </p:sp>
      <p:sp>
        <p:nvSpPr>
          <p:cNvPr id="19" name="Slide Number Placeholder 1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45940C8-5344-437E-891A-07D121AADB15}" type="slidenum">
              <a:rPr lang="hr-HR" altLang="sr-Latn-RS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hr-HR" altLang="sr-Latn-RS" sz="1200">
              <a:solidFill>
                <a:srgbClr val="898989"/>
              </a:solidFill>
            </a:endParaRPr>
          </a:p>
        </p:txBody>
      </p:sp>
      <p:pic>
        <p:nvPicPr>
          <p:cNvPr id="20" name="Picture 1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41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Najlošiji u EU, 2014.-2016.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54" y="1600200"/>
            <a:ext cx="7894745" cy="4709120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2014.-2016: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Transfer I &amp; R 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Otvorenost tržišta – barijere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Kulturne i društvene norme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2015.-2016.: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Vladine politike prema regulatornom okviru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2015: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Osnovno i srednje obrazovanje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Tercijarno obrazovanje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2016: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Komercijalna i profesionalna infrastruktura</a:t>
            </a:r>
            <a:endParaRPr lang="hr-HR" altLang="sr-Latn-RS" dirty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34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Koliko nam treba za učenje?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54" y="1600200"/>
            <a:ext cx="7894745" cy="4525963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/>
              <a:t>Primjer: 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solidFill>
                  <a:srgbClr val="FF0000"/>
                </a:solidFill>
              </a:rPr>
              <a:t>Vladine </a:t>
            </a:r>
            <a:r>
              <a:rPr lang="hr-HR" altLang="sr-Latn-RS" dirty="0">
                <a:solidFill>
                  <a:srgbClr val="FF0000"/>
                </a:solidFill>
              </a:rPr>
              <a:t>politike prema regulatornom okviru </a:t>
            </a:r>
            <a:endParaRPr lang="hr-HR" altLang="sr-Latn-RS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/>
              <a:t>GEM: </a:t>
            </a:r>
            <a:r>
              <a:rPr lang="hr-HR" altLang="sr-Latn-RS" dirty="0">
                <a:solidFill>
                  <a:srgbClr val="FF0000"/>
                </a:solidFill>
              </a:rPr>
              <a:t>Najniže ocjene </a:t>
            </a:r>
            <a:r>
              <a:rPr lang="hr-HR" altLang="sr-Latn-RS" dirty="0"/>
              <a:t>u cijelom razdoblju </a:t>
            </a:r>
            <a:r>
              <a:rPr lang="hr-HR" altLang="sr-Latn-RS" dirty="0" smtClean="0">
                <a:solidFill>
                  <a:srgbClr val="FF0000"/>
                </a:solidFill>
              </a:rPr>
              <a:t>2002.-2016</a:t>
            </a:r>
            <a:r>
              <a:rPr lang="hr-HR" altLang="sr-Latn-RS" dirty="0" smtClean="0"/>
              <a:t>., </a:t>
            </a:r>
            <a:r>
              <a:rPr lang="hr-HR" altLang="sr-Latn-RS" dirty="0"/>
              <a:t>ispod 2 (osim u 2006. – 2,17)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/>
              <a:t>Svjetska banka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/>
              <a:t>World Economic Forum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Europski semestar</a:t>
            </a:r>
            <a:endParaRPr lang="hr-HR" altLang="sr-Latn-RS" dirty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04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96839"/>
            <a:ext cx="8229600" cy="1143000"/>
          </a:xfrm>
        </p:spPr>
        <p:txBody>
          <a:bodyPr/>
          <a:lstStyle/>
          <a:p>
            <a:r>
              <a:rPr lang="hr-HR" dirty="0" smtClean="0"/>
              <a:t>Učiti od drugih - 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54" y="1600200"/>
            <a:ext cx="8244442" cy="492514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None/>
            </a:pPr>
            <a:endParaRPr lang="hr-HR" altLang="sr-Latn-RS" sz="36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>
                <a:latin typeface="Arial" panose="020B0604020202020204" pitchFamily="34" charset="0"/>
              </a:rPr>
              <a:t>Najjednostavnije </a:t>
            </a:r>
            <a:r>
              <a:rPr lang="hr-HR" altLang="sr-Latn-RS" dirty="0">
                <a:latin typeface="Arial" panose="020B0604020202020204" pitchFamily="34" charset="0"/>
              </a:rPr>
              <a:t>poslovati		    </a:t>
            </a:r>
            <a:r>
              <a:rPr lang="hr-HR" altLang="sr-Latn-RS" dirty="0" smtClean="0">
                <a:latin typeface="Arial" panose="020B0604020202020204" pitchFamily="34" charset="0"/>
              </a:rPr>
              <a:t>Estonija</a:t>
            </a:r>
            <a:endParaRPr lang="hr-HR" altLang="sr-Latn-RS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sr-Latn-RS" sz="2400" dirty="0" smtClean="0">
                <a:latin typeface="Arial" panose="020B0604020202020204" pitchFamily="34" charset="0"/>
              </a:rPr>
              <a:t>Nizozemska, Francuska, Švicarska</a:t>
            </a:r>
            <a:endParaRPr lang="hr-HR" altLang="sr-Latn-R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sr-Latn-RS" b="1" dirty="0">
                <a:solidFill>
                  <a:srgbClr val="00B050"/>
                </a:solidFill>
                <a:latin typeface="Arial" panose="020B0604020202020204" pitchFamily="34" charset="0"/>
              </a:rPr>
              <a:t>Najbolji vladini programi		   </a:t>
            </a:r>
            <a:r>
              <a:rPr lang="hr-HR" altLang="sr-Latn-RS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 Austrija</a:t>
            </a:r>
            <a:endParaRPr lang="hr-HR" altLang="sr-Latn-RS" b="1" dirty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sr-Latn-RS" sz="24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Švicarska, Njemačka, Luksemburg</a:t>
            </a:r>
            <a:endParaRPr lang="hr-HR" altLang="sr-Latn-RS" sz="2400" b="1" dirty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hr-HR" altLang="sr-Latn-RS" b="1" dirty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sr-Latn-RS" b="1" dirty="0">
                <a:solidFill>
                  <a:srgbClr val="00B050"/>
                </a:solidFill>
                <a:latin typeface="Arial" panose="020B0604020202020204" pitchFamily="34" charset="0"/>
              </a:rPr>
              <a:t>Najbolji transfer I&amp;R			    Švicarska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sz="2400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Nizozemska, Francuska, Luksemburg</a:t>
            </a:r>
            <a:endParaRPr lang="hr-HR" altLang="sr-Latn-RS" sz="2400" b="1" dirty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hr-HR" altLang="sr-Latn-R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sr-Latn-RS" dirty="0">
                <a:latin typeface="Arial" panose="020B0604020202020204" pitchFamily="34" charset="0"/>
              </a:rPr>
              <a:t>Podrška MSP				 </a:t>
            </a:r>
            <a:r>
              <a:rPr lang="hr-HR" altLang="sr-Latn-RS" dirty="0" smtClean="0">
                <a:latin typeface="Arial" panose="020B0604020202020204" pitchFamily="34" charset="0"/>
              </a:rPr>
              <a:t>   </a:t>
            </a:r>
            <a:r>
              <a:rPr lang="hr-HR" altLang="sr-Latn-RS" b="1" dirty="0" smtClean="0">
                <a:solidFill>
                  <a:srgbClr val="00B050"/>
                </a:solidFill>
                <a:latin typeface="Arial" panose="020B0604020202020204" pitchFamily="34" charset="0"/>
              </a:rPr>
              <a:t>Latvija</a:t>
            </a:r>
            <a:endParaRPr lang="hr-HR" altLang="sr-Latn-RS" b="1" dirty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sr-Latn-RS" sz="2400" dirty="0" smtClean="0">
                <a:latin typeface="Arial" panose="020B0604020202020204" pitchFamily="34" charset="0"/>
              </a:rPr>
              <a:t>Nizozemska, Austrija, Švicarska</a:t>
            </a:r>
            <a:endParaRPr lang="hr-HR" altLang="sr-Latn-RS" sz="24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sr-Latn-RS" dirty="0">
                <a:latin typeface="Arial" panose="020B0604020202020204" pitchFamily="34" charset="0"/>
              </a:rPr>
              <a:t>Pristup novcima			</a:t>
            </a:r>
            <a:r>
              <a:rPr lang="hr-HR" altLang="sr-Latn-RS" dirty="0" smtClean="0">
                <a:latin typeface="Arial" panose="020B0604020202020204" pitchFamily="34" charset="0"/>
              </a:rPr>
              <a:t>              Nizozemska</a:t>
            </a:r>
            <a:endParaRPr lang="hr-HR" altLang="sr-Latn-RS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hr-HR" altLang="sr-Latn-RS" sz="2400" dirty="0" smtClean="0">
                <a:latin typeface="Arial" panose="020B0604020202020204" pitchFamily="34" charset="0"/>
              </a:rPr>
              <a:t>Finska, Švicarska, Njemačka</a:t>
            </a:r>
          </a:p>
          <a:p>
            <a:pPr>
              <a:lnSpc>
                <a:spcPct val="80000"/>
              </a:lnSpc>
              <a:buNone/>
            </a:pPr>
            <a:endParaRPr lang="hr-HR" altLang="sr-Latn-RS" sz="24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hr-HR" altLang="sr-Latn-RS" sz="2400" b="1" dirty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81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r-HR" dirty="0" smtClean="0"/>
              <a:t> 3 pitanja </a:t>
            </a:r>
            <a:r>
              <a:rPr lang="hr-HR" dirty="0"/>
              <a:t>umjesto zaključaka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2" y="1831995"/>
            <a:ext cx="7823307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hr-HR" altLang="sr-Latn-RS" b="1" dirty="0" smtClean="0">
                <a:solidFill>
                  <a:srgbClr val="FF0000"/>
                </a:solidFill>
              </a:rPr>
              <a:t>1. Promjene su nužne i hitne -  </a:t>
            </a:r>
            <a:r>
              <a:rPr lang="hr-HR" altLang="sr-Latn-RS" b="1" dirty="0" smtClean="0"/>
              <a:t>već dugo, zašto čekamo?</a:t>
            </a:r>
            <a:endParaRPr lang="hr-HR" altLang="sr-Latn-RS" b="1" dirty="0"/>
          </a:p>
          <a:p>
            <a:pPr>
              <a:lnSpc>
                <a:spcPct val="80000"/>
              </a:lnSpc>
              <a:buNone/>
            </a:pPr>
            <a:endParaRPr lang="hr-HR" altLang="sr-Latn-RS" sz="1600" b="1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hr-HR" altLang="sr-Latn-RS" dirty="0" smtClean="0"/>
              <a:t>Prespor rast percepcije </a:t>
            </a:r>
            <a:r>
              <a:rPr lang="hr-HR" altLang="sr-Latn-RS" dirty="0"/>
              <a:t>o </a:t>
            </a:r>
            <a:r>
              <a:rPr lang="hr-HR" altLang="sr-Latn-RS" dirty="0" smtClean="0"/>
              <a:t>prilikama – 19/22</a:t>
            </a:r>
            <a:endParaRPr lang="hr-HR" altLang="sr-Latn-RS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hr-HR" altLang="sr-Latn-RS" dirty="0"/>
              <a:t>Niska poduzetnička aktivnost zbog </a:t>
            </a:r>
            <a:r>
              <a:rPr lang="hr-HR" altLang="sr-Latn-RS" dirty="0" smtClean="0"/>
              <a:t>prilika – 21/22 </a:t>
            </a:r>
            <a:endParaRPr lang="hr-HR" altLang="sr-Latn-RS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hr-HR" altLang="sr-Latn-RS" dirty="0"/>
              <a:t>Talac pothvata koji su pokrenuti zbog nužde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hr-HR" altLang="sr-Latn-RS" dirty="0"/>
              <a:t>„Odrasla” poduzeća bez novih </a:t>
            </a:r>
            <a:r>
              <a:rPr lang="hr-HR" altLang="sr-Latn-RS" dirty="0" smtClean="0"/>
              <a:t>proizvoda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hr-HR" altLang="sr-Latn-RS" dirty="0" smtClean="0"/>
              <a:t>Malo </a:t>
            </a:r>
            <a:r>
              <a:rPr lang="hr-HR" altLang="sr-Latn-RS" dirty="0"/>
              <a:t>rastućih poduzeća – nedovoljna pažnja vladinih </a:t>
            </a:r>
            <a:r>
              <a:rPr lang="hr-HR" altLang="sr-Latn-RS" dirty="0" smtClean="0"/>
              <a:t>politika – 21/22</a:t>
            </a:r>
            <a:endParaRPr lang="hr-HR" altLang="sr-Latn-RS" dirty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5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188640"/>
            <a:ext cx="6186502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3</a:t>
            </a:r>
            <a:r>
              <a:rPr lang="hr-HR" dirty="0" smtClean="0"/>
              <a:t> </a:t>
            </a:r>
            <a:r>
              <a:rPr lang="hr-HR" dirty="0" smtClean="0"/>
              <a:t>pitanja umjesto zaključaka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54" y="1903433"/>
            <a:ext cx="7894745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hr-HR" altLang="sr-Latn-RS" dirty="0"/>
              <a:t>Poduzetnička okolina</a:t>
            </a:r>
            <a:r>
              <a:rPr lang="hr-HR" altLang="sr-Latn-RS" dirty="0">
                <a:solidFill>
                  <a:srgbClr val="FF0000"/>
                </a:solidFill>
              </a:rPr>
              <a:t> značajno </a:t>
            </a:r>
            <a:r>
              <a:rPr lang="hr-HR" altLang="sr-Latn-RS" dirty="0"/>
              <a:t>više ograničavajuća </a:t>
            </a:r>
            <a:r>
              <a:rPr lang="hr-HR" altLang="sr-Latn-RS" dirty="0" smtClean="0"/>
              <a:t>i pogoršava se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hr-HR" altLang="sr-Latn-RS" dirty="0" smtClean="0"/>
              <a:t>Niska </a:t>
            </a:r>
            <a:r>
              <a:rPr lang="hr-HR" altLang="sr-Latn-RS" dirty="0"/>
              <a:t>medijska pažnja poduzetništvu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hr-HR" altLang="sr-Latn-RS" dirty="0"/>
              <a:t>Kulturološki problem 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hr-HR" altLang="sr-Latn-RS" dirty="0"/>
              <a:t>Društveni status poduzetnika je nizak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r>
              <a:rPr lang="hr-HR" altLang="sr-Latn-RS" b="1" dirty="0" smtClean="0">
                <a:solidFill>
                  <a:srgbClr val="FF0000"/>
                </a:solidFill>
              </a:rPr>
              <a:t>2. Zašto ne gradimo poslovnu kulturu na poduzetničkom / inovacijskom kapacitetu zaposlenika?</a:t>
            </a:r>
            <a:endParaRPr lang="hr-HR" altLang="sr-Latn-RS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17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188640"/>
            <a:ext cx="6186502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3</a:t>
            </a:r>
            <a:r>
              <a:rPr lang="hr-HR" dirty="0" smtClean="0"/>
              <a:t> </a:t>
            </a:r>
            <a:r>
              <a:rPr lang="hr-HR" dirty="0" smtClean="0"/>
              <a:t>pitanja umjesto zaključaka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54" y="1903433"/>
            <a:ext cx="7894745" cy="4525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hr-HR" altLang="sr-Latn-RS" b="1" dirty="0" smtClean="0">
                <a:solidFill>
                  <a:srgbClr val="FF0000"/>
                </a:solidFill>
              </a:rPr>
              <a:t>3. Zašto prihvaćamo biti na začelju i 2020. godine?</a:t>
            </a:r>
          </a:p>
          <a:p>
            <a:pPr>
              <a:spcBef>
                <a:spcPct val="0"/>
              </a:spcBef>
              <a:buNone/>
            </a:pPr>
            <a:endParaRPr lang="hr-HR" altLang="sr-Latn-RS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Udaljenost od ciljeva Europa 2020: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Zaposlenost:      75%, HR </a:t>
            </a:r>
            <a:r>
              <a:rPr lang="hr-HR" altLang="sr-Latn-RS" dirty="0" smtClean="0">
                <a:solidFill>
                  <a:srgbClr val="FF0000"/>
                </a:solidFill>
              </a:rPr>
              <a:t>65,2%, 60,5%</a:t>
            </a:r>
            <a:r>
              <a:rPr lang="hr-HR" altLang="sr-Latn-RS" dirty="0" smtClean="0"/>
              <a:t> (2016.)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Ulaganja u I &amp; R:  3%, HR </a:t>
            </a:r>
            <a:r>
              <a:rPr lang="hr-HR" altLang="sr-Latn-RS" dirty="0" smtClean="0">
                <a:solidFill>
                  <a:srgbClr val="FF0000"/>
                </a:solidFill>
              </a:rPr>
              <a:t>1,4%, 0,85% </a:t>
            </a:r>
            <a:r>
              <a:rPr lang="hr-HR" altLang="sr-Latn-RS" dirty="0" smtClean="0"/>
              <a:t>(2016.)</a:t>
            </a:r>
            <a:endParaRPr lang="hr-HR" altLang="sr-Latn-RS" dirty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77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Nove stare </a:t>
            </a:r>
            <a:r>
              <a:rPr lang="hr-HR" dirty="0" smtClean="0"/>
              <a:t>preporuke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831995"/>
            <a:ext cx="7715200" cy="452596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  <a:buNone/>
            </a:pPr>
            <a:endParaRPr lang="hr-HR" altLang="sr-Latn-RS" b="1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b="1" dirty="0" smtClean="0"/>
              <a:t>Odrednice: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Preporuke Europskog semestra, iz 2014. – ponovljene u izvješću 22.2.2017.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</a:t>
            </a:r>
            <a:r>
              <a:rPr lang="hr-HR" altLang="sr-Latn-RS" dirty="0" smtClean="0"/>
              <a:t>	fragmentacija javne uprave, administrativne prepreke, 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</a:t>
            </a:r>
            <a:r>
              <a:rPr lang="hr-HR" altLang="sr-Latn-RS" dirty="0" smtClean="0"/>
              <a:t>	istraživanje i razvoj, porezna opterećenja, tržište </a:t>
            </a:r>
            <a:r>
              <a:rPr lang="hr-HR" altLang="sr-Latn-RS" dirty="0" smtClean="0"/>
              <a:t>rada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Za </a:t>
            </a:r>
            <a:r>
              <a:rPr lang="hr-HR" altLang="sr-Latn-RS" dirty="0"/>
              <a:t>promjene </a:t>
            </a:r>
            <a:r>
              <a:rPr lang="hr-HR" altLang="sr-Latn-RS" dirty="0" smtClean="0"/>
              <a:t>je potreban 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	</a:t>
            </a:r>
            <a:r>
              <a:rPr lang="hr-HR" altLang="sr-Latn-RS" dirty="0" smtClean="0"/>
              <a:t>dogovor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</a:t>
            </a:r>
            <a:r>
              <a:rPr lang="hr-HR" altLang="sr-Latn-RS" dirty="0" smtClean="0"/>
              <a:t>	suradnja u implementaciji dogovorenog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	</a:t>
            </a:r>
            <a:r>
              <a:rPr lang="hr-HR" altLang="sr-Latn-RS" dirty="0" smtClean="0"/>
              <a:t>javno praćenje izvršenja</a:t>
            </a:r>
          </a:p>
          <a:p>
            <a:pPr>
              <a:lnSpc>
                <a:spcPct val="80000"/>
              </a:lnSpc>
              <a:buNone/>
            </a:pPr>
            <a:endParaRPr lang="hr-HR" altLang="sr-Latn-RS" b="1" dirty="0"/>
          </a:p>
          <a:p>
            <a:pPr>
              <a:lnSpc>
                <a:spcPct val="80000"/>
              </a:lnSpc>
              <a:buNone/>
            </a:pPr>
            <a:endParaRPr lang="hr-HR" altLang="sr-Latn-RS" b="1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Za individualne nositelje poduzetničke aktivnosti</a:t>
            </a:r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- obrazovanje za poduzetničko djelovanje, samozapošljavanje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Za </a:t>
            </a:r>
            <a:r>
              <a:rPr lang="hr-HR" altLang="sr-Latn-RS" dirty="0" smtClean="0"/>
              <a:t>institucije 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- </a:t>
            </a:r>
            <a:r>
              <a:rPr lang="hr-HR" altLang="sr-Latn-RS" dirty="0" smtClean="0">
                <a:solidFill>
                  <a:srgbClr val="FF0000"/>
                </a:solidFill>
              </a:rPr>
              <a:t>politike temeljene na činjenicama</a:t>
            </a:r>
            <a:r>
              <a:rPr lang="hr-HR" altLang="sr-Latn-RS" dirty="0" smtClean="0"/>
              <a:t>, ne na pretpostavkama</a:t>
            </a: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- suradnja, konzistentnost, evaluacija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r-HR" dirty="0" smtClean="0"/>
              <a:t>Europa u GEM istraživanju, 2016.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54" y="1600200"/>
            <a:ext cx="7894745" cy="4525963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latin typeface="Arial" panose="020B0604020202020204" pitchFamily="34" charset="0"/>
              </a:rPr>
              <a:t>EU </a:t>
            </a:r>
            <a:r>
              <a:rPr lang="hr-HR" altLang="sr-Latn-RS" dirty="0">
                <a:latin typeface="Arial" panose="020B0604020202020204" pitchFamily="34" charset="0"/>
              </a:rPr>
              <a:t>28 – </a:t>
            </a:r>
            <a:r>
              <a:rPr lang="hr-HR" altLang="sr-Latn-RS" dirty="0" smtClean="0">
                <a:latin typeface="Arial" panose="020B0604020202020204" pitchFamily="34" charset="0"/>
              </a:rPr>
              <a:t>bez Belgije, Češka, Danske, Litve, Malte, Rumunjske </a:t>
            </a: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+ </a:t>
            </a:r>
            <a:r>
              <a:rPr lang="hr-HR" altLang="sr-Latn-RS" dirty="0" smtClean="0">
                <a:latin typeface="Arial" panose="020B0604020202020204" pitchFamily="34" charset="0"/>
              </a:rPr>
              <a:t>Švicarska </a:t>
            </a: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+ </a:t>
            </a:r>
            <a:r>
              <a:rPr lang="hr-HR" altLang="sr-Latn-RS" dirty="0" smtClean="0">
                <a:latin typeface="Arial" panose="020B0604020202020204" pitchFamily="34" charset="0"/>
              </a:rPr>
              <a:t>Makedonija</a:t>
            </a:r>
            <a:r>
              <a:rPr lang="hr-HR" altLang="sr-Latn-RS" dirty="0">
                <a:latin typeface="Arial" panose="020B0604020202020204" pitchFamily="34" charset="0"/>
              </a:rPr>
              <a:t>, Ruska Federacija, Turska		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69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/>
          <a:lstStyle/>
          <a:p>
            <a:r>
              <a:rPr lang="hr-HR" dirty="0" smtClean="0"/>
              <a:t>Preporuke za institucije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54" y="1831995"/>
            <a:ext cx="7894745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više </a:t>
            </a:r>
            <a:r>
              <a:rPr lang="hr-HR" altLang="sr-Latn-RS" dirty="0"/>
              <a:t>proaktivnosti, inovativnosti i odgovornosti prema </a:t>
            </a:r>
            <a:r>
              <a:rPr lang="hr-HR" altLang="sr-Latn-RS" dirty="0" smtClean="0"/>
              <a:t>građanima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endParaRPr lang="hr-HR" altLang="sr-Latn-RS" sz="1800" dirty="0"/>
          </a:p>
          <a:p>
            <a:pPr>
              <a:lnSpc>
                <a:spcPct val="80000"/>
              </a:lnSpc>
            </a:pPr>
            <a:r>
              <a:rPr lang="hr-HR" altLang="sr-Latn-RS" dirty="0" smtClean="0">
                <a:solidFill>
                  <a:srgbClr val="FF0000"/>
                </a:solidFill>
              </a:rPr>
              <a:t>Suradnja </a:t>
            </a:r>
            <a:r>
              <a:rPr lang="hr-HR" altLang="sr-Latn-RS" dirty="0">
                <a:solidFill>
                  <a:srgbClr val="FF0000"/>
                </a:solidFill>
              </a:rPr>
              <a:t>i istovremenost </a:t>
            </a:r>
            <a:r>
              <a:rPr lang="hr-HR" altLang="sr-Latn-RS" dirty="0"/>
              <a:t>politika, strategija, programa, instrumenata – inače, </a:t>
            </a:r>
            <a:r>
              <a:rPr lang="hr-HR" altLang="sr-Latn-RS" dirty="0">
                <a:solidFill>
                  <a:srgbClr val="FF0000"/>
                </a:solidFill>
              </a:rPr>
              <a:t>bačen novac poreskih obveznika (</a:t>
            </a:r>
            <a:r>
              <a:rPr lang="hr-HR" altLang="sr-Latn-RS" dirty="0"/>
              <a:t>hrvatskih i/ili </a:t>
            </a:r>
            <a:r>
              <a:rPr lang="hr-HR" altLang="sr-Latn-RS" dirty="0" smtClean="0"/>
              <a:t>EU)</a:t>
            </a:r>
          </a:p>
          <a:p>
            <a:pPr marL="0" indent="0"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</a:pPr>
            <a:r>
              <a:rPr lang="hr-HR" altLang="sr-Latn-RS" dirty="0" smtClean="0">
                <a:solidFill>
                  <a:srgbClr val="FF0000"/>
                </a:solidFill>
              </a:rPr>
              <a:t>Pojednostavljenje</a:t>
            </a:r>
            <a:r>
              <a:rPr lang="hr-HR" altLang="sr-Latn-RS" dirty="0" smtClean="0"/>
              <a:t> </a:t>
            </a:r>
            <a:r>
              <a:rPr lang="hr-HR" altLang="sr-Latn-RS" dirty="0"/>
              <a:t>regulatornog okvira – PRIORITET – onemogućava iskorištenje </a:t>
            </a:r>
            <a:r>
              <a:rPr lang="hr-HR" altLang="sr-Latn-RS" dirty="0" smtClean="0"/>
              <a:t>„prozora </a:t>
            </a:r>
            <a:r>
              <a:rPr lang="hr-HR" altLang="sr-Latn-RS" dirty="0"/>
              <a:t>prilika</a:t>
            </a:r>
            <a:r>
              <a:rPr lang="hr-HR" altLang="sr-Latn-RS" dirty="0" smtClean="0"/>
              <a:t>”</a:t>
            </a:r>
          </a:p>
          <a:p>
            <a:pPr marL="0" indent="0">
              <a:lnSpc>
                <a:spcPct val="80000"/>
              </a:lnSpc>
              <a:buNone/>
            </a:pPr>
            <a:endParaRPr lang="hr-HR" altLang="sr-Latn-RS" dirty="0" smtClean="0"/>
          </a:p>
          <a:p>
            <a:pPr>
              <a:lnSpc>
                <a:spcPct val="80000"/>
              </a:lnSpc>
            </a:pPr>
            <a:r>
              <a:rPr lang="hr-HR" altLang="sr-Latn-RS" dirty="0" smtClean="0"/>
              <a:t>Državni </a:t>
            </a:r>
            <a:r>
              <a:rPr lang="hr-HR" altLang="sr-Latn-RS" dirty="0"/>
              <a:t>fond rizičnog kapitala</a:t>
            </a:r>
            <a:r>
              <a:rPr lang="hr-HR" altLang="sr-Latn-RS" dirty="0">
                <a:solidFill>
                  <a:srgbClr val="FF0000"/>
                </a:solidFill>
              </a:rPr>
              <a:t> </a:t>
            </a:r>
            <a:r>
              <a:rPr lang="hr-HR" altLang="sr-Latn-RS" dirty="0"/>
              <a:t>+ </a:t>
            </a:r>
            <a:r>
              <a:rPr lang="hr-HR" altLang="sr-Latn-RS" dirty="0">
                <a:solidFill>
                  <a:srgbClr val="FF0000"/>
                </a:solidFill>
              </a:rPr>
              <a:t>porezne olakšice za poslovne anđele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1143000"/>
          </a:xfrm>
        </p:spPr>
        <p:txBody>
          <a:bodyPr/>
          <a:lstStyle/>
          <a:p>
            <a:r>
              <a:rPr lang="hr-HR" dirty="0" smtClean="0"/>
              <a:t>Preporuke za institucije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31995"/>
            <a:ext cx="792088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hr-HR" altLang="sr-Latn-RS" dirty="0"/>
              <a:t>Transparentni mehanizmi praćenja i vrednovanja </a:t>
            </a:r>
            <a:r>
              <a:rPr lang="hr-HR" altLang="sr-Latn-RS" dirty="0" smtClean="0"/>
              <a:t>vladinih </a:t>
            </a:r>
            <a:r>
              <a:rPr lang="hr-HR" altLang="sr-Latn-RS" dirty="0"/>
              <a:t>politika i </a:t>
            </a:r>
            <a:r>
              <a:rPr lang="hr-HR" altLang="sr-Latn-RS" dirty="0" smtClean="0"/>
              <a:t>programa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2600" dirty="0" smtClean="0"/>
              <a:t>     Think Small First</a:t>
            </a:r>
          </a:p>
          <a:p>
            <a:pPr marL="0" indent="0"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</a:pPr>
            <a:r>
              <a:rPr lang="hr-HR" altLang="sr-Latn-RS" dirty="0" smtClean="0">
                <a:solidFill>
                  <a:srgbClr val="FF0000"/>
                </a:solidFill>
              </a:rPr>
              <a:t>Statističko </a:t>
            </a:r>
            <a:r>
              <a:rPr lang="hr-HR" altLang="sr-Latn-RS" dirty="0">
                <a:solidFill>
                  <a:srgbClr val="FF0000"/>
                </a:solidFill>
              </a:rPr>
              <a:t>praćenje </a:t>
            </a:r>
            <a:r>
              <a:rPr lang="hr-HR" altLang="sr-Latn-RS" dirty="0"/>
              <a:t>aktivnosti MSP </a:t>
            </a:r>
            <a:endParaRPr lang="hr-HR" altLang="sr-Latn-RS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2400" dirty="0"/>
              <a:t> </a:t>
            </a:r>
            <a:r>
              <a:rPr lang="hr-HR" altLang="sr-Latn-RS" sz="2400" dirty="0" smtClean="0"/>
              <a:t>     povezanost</a:t>
            </a:r>
            <a:endParaRPr lang="hr-HR" altLang="sr-Latn-RS" sz="2400" dirty="0"/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dirty="0" smtClean="0"/>
              <a:t>	</a:t>
            </a:r>
            <a:endParaRPr lang="hr-HR" altLang="sr-Latn-RS" dirty="0"/>
          </a:p>
          <a:p>
            <a:pPr>
              <a:lnSpc>
                <a:spcPct val="80000"/>
              </a:lnSpc>
            </a:pPr>
            <a:r>
              <a:rPr lang="hr-HR" altLang="sr-Latn-RS" dirty="0" smtClean="0"/>
              <a:t>Raznovrsnije </a:t>
            </a:r>
            <a:r>
              <a:rPr lang="hr-HR" altLang="sr-Latn-RS" dirty="0"/>
              <a:t>i sofisticiranije usluge za </a:t>
            </a:r>
            <a:r>
              <a:rPr lang="hr-HR" altLang="sr-Latn-RS" dirty="0">
                <a:solidFill>
                  <a:srgbClr val="FF0000"/>
                </a:solidFill>
              </a:rPr>
              <a:t>pokretanje</a:t>
            </a:r>
            <a:r>
              <a:rPr lang="hr-HR" altLang="sr-Latn-RS" dirty="0"/>
              <a:t> i </a:t>
            </a:r>
            <a:r>
              <a:rPr lang="hr-HR" altLang="sr-Latn-RS" dirty="0">
                <a:solidFill>
                  <a:srgbClr val="FF0000"/>
                </a:solidFill>
              </a:rPr>
              <a:t>rast </a:t>
            </a:r>
            <a:r>
              <a:rPr lang="hr-HR" altLang="sr-Latn-RS" dirty="0"/>
              <a:t>poslovnog pothvata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dirty="0"/>
              <a:t> </a:t>
            </a:r>
            <a:r>
              <a:rPr lang="hr-HR" altLang="sr-Latn-RS" dirty="0" smtClean="0"/>
              <a:t>   </a:t>
            </a:r>
            <a:r>
              <a:rPr lang="hr-HR" altLang="sr-Latn-RS" sz="2400" dirty="0" smtClean="0"/>
              <a:t>uočavanje </a:t>
            </a:r>
            <a:r>
              <a:rPr lang="hr-HR" altLang="sr-Latn-RS" sz="2400" dirty="0"/>
              <a:t>prilika, financijska pismenost, </a:t>
            </a:r>
            <a:r>
              <a:rPr lang="hr-HR" altLang="sr-Latn-RS" sz="2400" dirty="0" smtClean="0"/>
              <a:t>competitive intelligence,</a:t>
            </a:r>
            <a:endParaRPr lang="hr-HR" altLang="sr-Latn-RS" sz="2400" dirty="0"/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2400" dirty="0" smtClean="0"/>
              <a:t>      dizajn...</a:t>
            </a:r>
          </a:p>
          <a:p>
            <a:pPr marL="0" indent="0">
              <a:lnSpc>
                <a:spcPct val="80000"/>
              </a:lnSpc>
              <a:buNone/>
            </a:pPr>
            <a:endParaRPr lang="hr-HR" altLang="sr-Latn-RS" sz="2400" dirty="0"/>
          </a:p>
          <a:p>
            <a:pPr>
              <a:lnSpc>
                <a:spcPct val="80000"/>
              </a:lnSpc>
            </a:pPr>
            <a:r>
              <a:rPr lang="hr-HR" altLang="sr-Latn-RS" dirty="0" smtClean="0">
                <a:solidFill>
                  <a:srgbClr val="FF0000"/>
                </a:solidFill>
              </a:rPr>
              <a:t>Odgovornost </a:t>
            </a:r>
            <a:r>
              <a:rPr lang="hr-HR" altLang="sr-Latn-RS" dirty="0">
                <a:solidFill>
                  <a:srgbClr val="FF0000"/>
                </a:solidFill>
              </a:rPr>
              <a:t>medija i obrazovanja </a:t>
            </a:r>
            <a:r>
              <a:rPr lang="hr-HR" altLang="sr-Latn-RS" dirty="0"/>
              <a:t>za </a:t>
            </a:r>
            <a:r>
              <a:rPr lang="hr-HR" altLang="sr-Latn-RS" dirty="0" smtClean="0"/>
              <a:t>promjenu društvenih </a:t>
            </a:r>
            <a:r>
              <a:rPr lang="hr-HR" altLang="sr-Latn-RS" dirty="0"/>
              <a:t>i kulturoloških normi poduzetničkog djelovanja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53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Kontakt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54" y="1600200"/>
            <a:ext cx="7894745" cy="4709120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Što čini Hrvatsku (ne)poduzetničkom zemljom? GEM Hrvatska 2016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hlinkClick r:id="rId2"/>
              </a:rPr>
              <a:t>www.cepor.hr/gem-global-entrepreneurship-monitor</a:t>
            </a: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Slavica Singer  			</a:t>
            </a:r>
            <a:r>
              <a:rPr lang="hr-HR" altLang="sr-Latn-RS" dirty="0" smtClean="0">
                <a:hlinkClick r:id="rId3"/>
              </a:rPr>
              <a:t>singer@efos.hr</a:t>
            </a: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Nataša Šarlija  			</a:t>
            </a:r>
            <a:r>
              <a:rPr lang="hr-HR" altLang="sr-Latn-RS" dirty="0" smtClean="0">
                <a:hlinkClick r:id="rId4"/>
              </a:rPr>
              <a:t>natasa@efos.hr</a:t>
            </a: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Sanja Pfeifer    			</a:t>
            </a:r>
            <a:r>
              <a:rPr lang="hr-HR" altLang="sr-Latn-RS" dirty="0" smtClean="0">
                <a:hlinkClick r:id="rId5"/>
              </a:rPr>
              <a:t>pfeifer@efos.hr</a:t>
            </a: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/>
              <a:t>Sunčica Oberman Peterka 	</a:t>
            </a:r>
            <a:r>
              <a:rPr lang="hr-HR" altLang="sr-Latn-RS" dirty="0" smtClean="0">
                <a:hlinkClick r:id="rId6"/>
              </a:rPr>
              <a:t>suncica@efos.hr</a:t>
            </a: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endParaRPr lang="hr-HR" altLang="sr-Latn-RS" dirty="0" smtClean="0"/>
          </a:p>
          <a:p>
            <a:pPr>
              <a:spcBef>
                <a:spcPct val="0"/>
              </a:spcBef>
              <a:buNone/>
            </a:pP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98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274638"/>
            <a:ext cx="6059016" cy="1143000"/>
          </a:xfrm>
        </p:spPr>
        <p:txBody>
          <a:bodyPr/>
          <a:lstStyle/>
          <a:p>
            <a:r>
              <a:rPr lang="hr-HR" dirty="0" smtClean="0"/>
              <a:t>EU 28 u GEM 2016.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2" y="1600200"/>
            <a:ext cx="7823307" cy="452596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 gospodarstva temeljena na </a:t>
            </a:r>
            <a:r>
              <a:rPr lang="hr-HR" altLang="sr-Latn-RS" dirty="0">
                <a:solidFill>
                  <a:srgbClr val="FF0000"/>
                </a:solidFill>
              </a:rPr>
              <a:t>inovacijama</a:t>
            </a:r>
            <a:r>
              <a:rPr lang="hr-HR" altLang="sr-Latn-RS" dirty="0"/>
              <a:t>: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	</a:t>
            </a:r>
            <a:r>
              <a:rPr lang="hr-HR" altLang="sr-Latn-RS" dirty="0" smtClean="0"/>
              <a:t>Austrija, Cipar, Estonija, Finska, Francuska, Grčka, Irska</a:t>
            </a:r>
            <a:r>
              <a:rPr lang="hr-HR" altLang="sr-Latn-RS" dirty="0"/>
              <a:t>, Italija, Luksemburg, Nizozemska, Njemačka, </a:t>
            </a:r>
            <a:r>
              <a:rPr lang="hr-HR" altLang="sr-Latn-RS" dirty="0" smtClean="0"/>
              <a:t>Portugal,</a:t>
            </a:r>
            <a:r>
              <a:rPr lang="hr-HR" altLang="sr-Latn-RS" dirty="0"/>
              <a:t> </a:t>
            </a:r>
            <a:r>
              <a:rPr lang="hr-HR" altLang="sr-Latn-RS" dirty="0" smtClean="0"/>
              <a:t>Slovenija</a:t>
            </a:r>
            <a:r>
              <a:rPr lang="hr-HR" altLang="sr-Latn-RS" dirty="0"/>
              <a:t>, Španjolska, Švedska, UK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/>
              <a:t> gospodarstva temeljena na </a:t>
            </a:r>
            <a:r>
              <a:rPr lang="hr-HR" altLang="sr-Latn-RS" dirty="0">
                <a:solidFill>
                  <a:srgbClr val="FF0000"/>
                </a:solidFill>
              </a:rPr>
              <a:t>efikasnosti</a:t>
            </a:r>
            <a:r>
              <a:rPr lang="hr-HR" altLang="sr-Latn-RS" dirty="0"/>
              <a:t>:</a:t>
            </a:r>
          </a:p>
          <a:p>
            <a:pPr>
              <a:lnSpc>
                <a:spcPct val="80000"/>
              </a:lnSpc>
              <a:buNone/>
            </a:pPr>
            <a:endParaRPr lang="hr-HR" altLang="sr-Latn-RS" dirty="0"/>
          </a:p>
          <a:p>
            <a:pPr>
              <a:lnSpc>
                <a:spcPct val="80000"/>
              </a:lnSpc>
              <a:buNone/>
            </a:pPr>
            <a:r>
              <a:rPr lang="hr-HR" altLang="sr-Latn-RS" dirty="0" smtClean="0"/>
              <a:t>	Bugarska, </a:t>
            </a:r>
            <a:r>
              <a:rPr lang="hr-HR" altLang="sr-Latn-RS" dirty="0" smtClean="0">
                <a:solidFill>
                  <a:srgbClr val="FF0000"/>
                </a:solidFill>
              </a:rPr>
              <a:t>Hrvatska</a:t>
            </a:r>
            <a:r>
              <a:rPr lang="hr-HR" altLang="sr-Latn-RS" dirty="0"/>
              <a:t>, </a:t>
            </a:r>
            <a:r>
              <a:rPr lang="hr-HR" altLang="sr-Latn-RS" dirty="0" smtClean="0"/>
              <a:t>Latvija, </a:t>
            </a:r>
            <a:r>
              <a:rPr lang="hr-HR" altLang="sr-Latn-RS" dirty="0"/>
              <a:t>Mađarska, </a:t>
            </a:r>
            <a:r>
              <a:rPr lang="hr-HR" altLang="sr-Latn-RS" dirty="0" smtClean="0"/>
              <a:t>Poljska</a:t>
            </a:r>
            <a:r>
              <a:rPr lang="hr-HR" altLang="sr-Latn-RS" dirty="0"/>
              <a:t>, </a:t>
            </a:r>
            <a:r>
              <a:rPr lang="hr-HR" altLang="sr-Latn-RS" dirty="0" smtClean="0"/>
              <a:t>Slovačka</a:t>
            </a:r>
            <a:endParaRPr lang="hr-HR" altLang="sr-Latn-RS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16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Temeljna istraživačka pitanja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556792"/>
            <a:ext cx="7499176" cy="4525963"/>
          </a:xfrm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hr-HR" altLang="sr-Latn-RS" dirty="0">
                <a:latin typeface="Arial" panose="020B0604020202020204" pitchFamily="34" charset="0"/>
              </a:rPr>
              <a:t> Koliko su </a:t>
            </a:r>
            <a:r>
              <a:rPr lang="hr-HR" altLang="sr-Latn-RS" dirty="0">
                <a:solidFill>
                  <a:srgbClr val="FF0000"/>
                </a:solidFill>
                <a:latin typeface="Arial" panose="020B0604020202020204" pitchFamily="34" charset="0"/>
              </a:rPr>
              <a:t>razlike</a:t>
            </a:r>
            <a:r>
              <a:rPr lang="hr-HR" altLang="sr-Latn-RS" dirty="0">
                <a:latin typeface="Arial" panose="020B0604020202020204" pitchFamily="34" charset="0"/>
              </a:rPr>
              <a:t> u poduzetničkoj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    aktivnosti povezane s ekonomskim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    rastom zemlje?</a:t>
            </a:r>
          </a:p>
          <a:p>
            <a:pPr>
              <a:spcBef>
                <a:spcPct val="0"/>
              </a:spcBef>
              <a:buFontTx/>
              <a:buChar char="•"/>
            </a:pPr>
            <a:endParaRPr lang="hr-HR" altLang="sr-Latn-RS" sz="44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hr-HR" altLang="sr-Latn-RS" dirty="0">
                <a:latin typeface="Arial" panose="020B0604020202020204" pitchFamily="34" charset="0"/>
              </a:rPr>
              <a:t> Što </a:t>
            </a:r>
            <a:r>
              <a:rPr lang="hr-HR" altLang="sr-Latn-RS" dirty="0">
                <a:solidFill>
                  <a:srgbClr val="FF0000"/>
                </a:solidFill>
                <a:latin typeface="Arial" panose="020B0604020202020204" pitchFamily="34" charset="0"/>
              </a:rPr>
              <a:t>vlade</a:t>
            </a:r>
            <a:r>
              <a:rPr lang="hr-HR" altLang="sr-Latn-RS" dirty="0">
                <a:latin typeface="Arial" panose="020B0604020202020204" pitchFamily="34" charset="0"/>
              </a:rPr>
              <a:t> mogu učiniti kako bi utjecale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    na razinu poduzetničkog djelovanja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    zemlje?</a:t>
            </a:r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21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GEM daje?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492" y="1600200"/>
            <a:ext cx="7823307" cy="4525963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0"/>
              </a:spcBef>
              <a:buNone/>
            </a:pPr>
            <a:endParaRPr lang="hr-HR" altLang="sr-Latn-RS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hr-HR" altLang="sr-Latn-RS" sz="2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Usporedbe </a:t>
            </a:r>
            <a:r>
              <a:rPr lang="hr-HR" altLang="sr-Latn-RS" dirty="0">
                <a:solidFill>
                  <a:srgbClr val="FF0000"/>
                </a:solidFill>
                <a:latin typeface="Arial" panose="020B0604020202020204" pitchFamily="34" charset="0"/>
              </a:rPr>
              <a:t>promjena unutar </a:t>
            </a:r>
            <a:r>
              <a:rPr lang="hr-HR" altLang="sr-Latn-RS" dirty="0">
                <a:latin typeface="Arial" panose="020B0604020202020204" pitchFamily="34" charset="0"/>
              </a:rPr>
              <a:t>zemlje (vertikalna usporedba) 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Usporedbe </a:t>
            </a:r>
            <a:r>
              <a:rPr lang="hr-HR" altLang="sr-Latn-RS" dirty="0">
                <a:solidFill>
                  <a:srgbClr val="FF0000"/>
                </a:solidFill>
                <a:latin typeface="Arial" panose="020B0604020202020204" pitchFamily="34" charset="0"/>
              </a:rPr>
              <a:t>razlika između </a:t>
            </a:r>
            <a:r>
              <a:rPr lang="hr-HR" altLang="sr-Latn-RS" dirty="0">
                <a:latin typeface="Arial" panose="020B0604020202020204" pitchFamily="34" charset="0"/>
              </a:rPr>
              <a:t>zemalja (horizontalna usporedba) –</a:t>
            </a:r>
            <a:r>
              <a:rPr lang="hr-HR" altLang="sr-Latn-RS" i="1" dirty="0">
                <a:latin typeface="Arial" panose="020B0604020202020204" pitchFamily="34" charset="0"/>
              </a:rPr>
              <a:t> </a:t>
            </a:r>
            <a:r>
              <a:rPr lang="hr-HR" altLang="sr-Latn-RS" i="1" dirty="0" smtClean="0">
                <a:latin typeface="Arial" panose="020B0604020202020204" pitchFamily="34" charset="0"/>
              </a:rPr>
              <a:t>benchmark</a:t>
            </a:r>
          </a:p>
          <a:p>
            <a:pPr>
              <a:spcBef>
                <a:spcPct val="0"/>
              </a:spcBef>
              <a:buNone/>
            </a:pPr>
            <a:endParaRPr lang="hr-HR" altLang="sr-Latn-RS" i="1" dirty="0"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hr-HR" altLang="sr-Latn-RS" sz="3200" i="1" dirty="0">
                <a:latin typeface="Arial" panose="020B0604020202020204" pitchFamily="34" charset="0"/>
              </a:rPr>
              <a:t>sve zemlje</a:t>
            </a:r>
          </a:p>
          <a:p>
            <a:pPr lvl="1">
              <a:spcBef>
                <a:spcPct val="0"/>
              </a:spcBef>
              <a:buFontTx/>
              <a:buChar char="-"/>
            </a:pPr>
            <a:endParaRPr lang="hr-HR" altLang="sr-Latn-RS" sz="3200" i="1" dirty="0" smtClean="0"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hr-HR" altLang="sr-Latn-RS" sz="3200" i="1" dirty="0" smtClean="0">
                <a:latin typeface="Arial" panose="020B0604020202020204" pitchFamily="34" charset="0"/>
              </a:rPr>
              <a:t>po </a:t>
            </a:r>
            <a:r>
              <a:rPr lang="hr-HR" altLang="sr-Latn-RS" sz="3200" i="1" dirty="0">
                <a:latin typeface="Arial" panose="020B0604020202020204" pitchFamily="34" charset="0"/>
              </a:rPr>
              <a:t>razvojnoj skupini – resursi, </a:t>
            </a:r>
            <a:r>
              <a:rPr lang="hr-HR" altLang="sr-Latn-RS" sz="3200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efikasnost</a:t>
            </a:r>
            <a:r>
              <a:rPr lang="hr-HR" altLang="sr-Latn-RS" sz="3200" i="1" dirty="0">
                <a:solidFill>
                  <a:srgbClr val="FF0000"/>
                </a:solidFill>
                <a:latin typeface="Arial" panose="020B0604020202020204" pitchFamily="34" charset="0"/>
              </a:rPr>
              <a:t>,</a:t>
            </a:r>
            <a:r>
              <a:rPr lang="hr-HR" altLang="sr-Latn-RS" sz="3200" i="1" dirty="0">
                <a:latin typeface="Arial" panose="020B0604020202020204" pitchFamily="34" charset="0"/>
              </a:rPr>
              <a:t> inovativnost</a:t>
            </a:r>
          </a:p>
          <a:p>
            <a:pPr lvl="1">
              <a:spcBef>
                <a:spcPct val="0"/>
              </a:spcBef>
              <a:buFontTx/>
              <a:buChar char="-"/>
            </a:pPr>
            <a:endParaRPr lang="hr-HR" altLang="sr-Latn-RS" sz="3200" i="1" dirty="0" smtClean="0"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hr-HR" altLang="sr-Latn-RS" sz="3200" i="1" dirty="0" smtClean="0">
                <a:latin typeface="Arial" panose="020B0604020202020204" pitchFamily="34" charset="0"/>
              </a:rPr>
              <a:t>po </a:t>
            </a:r>
            <a:r>
              <a:rPr lang="hr-HR" altLang="sr-Latn-RS" sz="3200" i="1" dirty="0">
                <a:latin typeface="Arial" panose="020B0604020202020204" pitchFamily="34" charset="0"/>
              </a:rPr>
              <a:t>regijama - </a:t>
            </a:r>
            <a:r>
              <a:rPr lang="hr-HR" altLang="sr-Latn-RS" sz="3200" i="1" dirty="0">
                <a:solidFill>
                  <a:srgbClr val="FF0000"/>
                </a:solidFill>
                <a:latin typeface="Arial" panose="020B0604020202020204" pitchFamily="34" charset="0"/>
              </a:rPr>
              <a:t>EU</a:t>
            </a:r>
            <a:endParaRPr lang="hr-HR" altLang="sr-Latn-RS" sz="3200" dirty="0"/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9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r-HR" dirty="0" smtClean="0"/>
              <a:t>Korisnici / financijeri GEM istraživanja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0"/>
              </a:spcBef>
              <a:buNone/>
            </a:pPr>
            <a:endParaRPr lang="hr-HR" altLang="sr-Latn-RS" sz="2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sz="2800" dirty="0">
                <a:latin typeface="Arial" panose="020B0604020202020204" pitchFamily="34" charset="0"/>
              </a:rPr>
              <a:t>Vlade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	</a:t>
            </a:r>
            <a:r>
              <a:rPr lang="hr-HR" altLang="sr-Latn-RS" sz="2000" dirty="0">
                <a:latin typeface="Arial" panose="020B0604020202020204" pitchFamily="34" charset="0"/>
              </a:rPr>
              <a:t>ministarstva </a:t>
            </a:r>
            <a:r>
              <a:rPr lang="hr-HR" altLang="sr-Latn-RS" sz="2000" dirty="0" smtClean="0">
                <a:latin typeface="Arial" panose="020B0604020202020204" pitchFamily="34" charset="0"/>
              </a:rPr>
              <a:t>gospodarstva/poduzetništva, </a:t>
            </a:r>
            <a:r>
              <a:rPr lang="hr-HR" altLang="sr-Latn-RS" sz="2000" dirty="0">
                <a:latin typeface="Arial" panose="020B0604020202020204" pitchFamily="34" charset="0"/>
              </a:rPr>
              <a:t>investicijske agencije, razvojne </a:t>
            </a:r>
            <a:r>
              <a:rPr lang="hr-HR" altLang="sr-Latn-RS" sz="2000" dirty="0" smtClean="0">
                <a:latin typeface="Arial" panose="020B0604020202020204" pitchFamily="34" charset="0"/>
              </a:rPr>
              <a:t>agencije, vladine agencije za pomoć zemljama u razvoju...</a:t>
            </a:r>
          </a:p>
          <a:p>
            <a:pPr>
              <a:spcBef>
                <a:spcPct val="0"/>
              </a:spcBef>
              <a:buNone/>
            </a:pPr>
            <a:endParaRPr lang="hr-HR" altLang="sr-Latn-RS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latin typeface="Arial" panose="020B0604020202020204" pitchFamily="34" charset="0"/>
              </a:rPr>
              <a:t>Istraživačke institucije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latin typeface="Arial" panose="020B0604020202020204" pitchFamily="34" charset="0"/>
              </a:rPr>
              <a:t>Agencije </a:t>
            </a:r>
            <a:r>
              <a:rPr lang="hr-HR" altLang="sr-Latn-RS" dirty="0">
                <a:latin typeface="Arial" panose="020B0604020202020204" pitchFamily="34" charset="0"/>
              </a:rPr>
              <a:t>za zapošljavanje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latin typeface="Arial" panose="020B0604020202020204" pitchFamily="34" charset="0"/>
              </a:rPr>
              <a:t>Asocijacije </a:t>
            </a:r>
            <a:r>
              <a:rPr lang="hr-HR" altLang="sr-Latn-RS" dirty="0">
                <a:latin typeface="Arial" panose="020B0604020202020204" pitchFamily="34" charset="0"/>
              </a:rPr>
              <a:t>poslodavaca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 smtClean="0">
                <a:latin typeface="Arial" panose="020B0604020202020204" pitchFamily="34" charset="0"/>
              </a:rPr>
              <a:t>Banke </a:t>
            </a:r>
            <a:r>
              <a:rPr lang="hr-HR" altLang="sr-Latn-RS" dirty="0">
                <a:latin typeface="Arial" panose="020B0604020202020204" pitchFamily="34" charset="0"/>
              </a:rPr>
              <a:t>(centralne, komercijalne)</a:t>
            </a:r>
          </a:p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Međunarodne </a:t>
            </a:r>
            <a:r>
              <a:rPr lang="hr-HR" altLang="sr-Latn-RS" dirty="0" smtClean="0">
                <a:latin typeface="Arial" panose="020B0604020202020204" pitchFamily="34" charset="0"/>
              </a:rPr>
              <a:t>institucije </a:t>
            </a: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hr-HR" altLang="sr-Latn-RS" dirty="0">
                <a:latin typeface="Arial" panose="020B0604020202020204" pitchFamily="34" charset="0"/>
              </a:rPr>
              <a:t>	OECD, WB, EBRD...</a:t>
            </a:r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22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pPr algn="l"/>
            <a:r>
              <a:rPr lang="hr-HR" dirty="0" smtClean="0"/>
              <a:t>Konceptualni okvir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054" y="1600200"/>
            <a:ext cx="7894745" cy="4525963"/>
          </a:xfrm>
        </p:spPr>
        <p:txBody>
          <a:bodyPr/>
          <a:lstStyle/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hr-HR" altLang="sr-Latn-R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hr-HR" altLang="sr-Latn-RS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hr-HR" altLang="sr-Latn-RS" dirty="0"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32" y="1458024"/>
            <a:ext cx="792087" cy="5400000"/>
          </a:xfrm>
          <a:prstGeom prst="rect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                </a:t>
            </a:r>
            <a:r>
              <a:rPr 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fornian FB" pitchFamily="18" charset="0"/>
              </a:rPr>
              <a:t> </a:t>
            </a:r>
            <a:r>
              <a:rPr lang="pl-PL" sz="1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P O R</a:t>
            </a:r>
            <a:endParaRPr lang="hr-H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021388"/>
            <a:ext cx="65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GEM 2017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500298" cy="1581071"/>
          </a:xfrm>
          <a:prstGeom prst="rect">
            <a:avLst/>
          </a:prstGeom>
        </p:spPr>
      </p:pic>
      <p:pic>
        <p:nvPicPr>
          <p:cNvPr id="8" name="Picture 7" descr="GEM 2017 slika 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662" y="1643050"/>
            <a:ext cx="8058957" cy="4903452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2915816" y="3210626"/>
            <a:ext cx="1152128" cy="34975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Oval 10"/>
          <p:cNvSpPr/>
          <p:nvPr/>
        </p:nvSpPr>
        <p:spPr>
          <a:xfrm>
            <a:off x="5724128" y="4062908"/>
            <a:ext cx="1440160" cy="25344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Oval 11"/>
          <p:cNvSpPr/>
          <p:nvPr/>
        </p:nvSpPr>
        <p:spPr>
          <a:xfrm>
            <a:off x="3635896" y="4572008"/>
            <a:ext cx="611593" cy="93610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Oval 12"/>
          <p:cNvSpPr/>
          <p:nvPr/>
        </p:nvSpPr>
        <p:spPr>
          <a:xfrm>
            <a:off x="7164288" y="1772816"/>
            <a:ext cx="1224136" cy="2664296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238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2367</TotalTime>
  <Words>1234</Words>
  <Application>Microsoft Office PowerPoint</Application>
  <PresentationFormat>On-screen Show (4:3)</PresentationFormat>
  <Paragraphs>518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Californian FB</vt:lpstr>
      <vt:lpstr>Courier New</vt:lpstr>
      <vt:lpstr>Verdana</vt:lpstr>
      <vt:lpstr>Office Theme</vt:lpstr>
      <vt:lpstr>PowerPoint Presentation</vt:lpstr>
      <vt:lpstr>danas</vt:lpstr>
      <vt:lpstr>Global Entrepreneurship Monitor</vt:lpstr>
      <vt:lpstr>Europa u GEM istraživanju, 2016.</vt:lpstr>
      <vt:lpstr>EU 28 u GEM 2016.</vt:lpstr>
      <vt:lpstr>Temeljna istraživačka pitanja</vt:lpstr>
      <vt:lpstr>Što GEM daje?</vt:lpstr>
      <vt:lpstr>Korisnici / financijeri GEM istraživanja </vt:lpstr>
      <vt:lpstr>Konceptualni okvir</vt:lpstr>
      <vt:lpstr>Vrste poduzetničkog djelovanja  – bazeni poduzetništva</vt:lpstr>
      <vt:lpstr>Poduzetnički ekosistem</vt:lpstr>
      <vt:lpstr>Izvor podataka</vt:lpstr>
      <vt:lpstr>Analitičke perspektive</vt:lpstr>
      <vt:lpstr>Potencijalnih poduzetnika premalo</vt:lpstr>
      <vt:lpstr>Poduzetničke namjere rastu</vt:lpstr>
      <vt:lpstr>Društvene norme i poduzetništvo 2016. (2008.)</vt:lpstr>
      <vt:lpstr>O društvenom statusu, 2016.</vt:lpstr>
      <vt:lpstr>Nizak dinamizam poduzetničke strukture</vt:lpstr>
      <vt:lpstr>TEA indeks</vt:lpstr>
      <vt:lpstr>Nizak motivacijski indeks</vt:lpstr>
      <vt:lpstr>Malo „odraslih” poduzeća</vt:lpstr>
      <vt:lpstr>Malo rastućih poduzeća</vt:lpstr>
      <vt:lpstr>Ulaganja u tehnologiju...</vt:lpstr>
      <vt:lpstr> Od tehnologije do proizvoda - % poduzeća </vt:lpstr>
      <vt:lpstr>Poduzetnička aktivnost zaposlenika, 2016.</vt:lpstr>
      <vt:lpstr>Poduzetnička aktivnost i BDPpc  </vt:lpstr>
      <vt:lpstr>Obrazovaniji su i poduzetniji, 2016. – TEA, %</vt:lpstr>
      <vt:lpstr>Poduzetnički kapacitet „regija”, 2016.</vt:lpstr>
      <vt:lpstr>Poduzetnička aktivnost i BDPpc  u regijama </vt:lpstr>
      <vt:lpstr>Poduzetnički ekosistem  pogoršan</vt:lpstr>
      <vt:lpstr>Poduzetnički ekosustav Hrvatske u EU perspektivi</vt:lpstr>
      <vt:lpstr>Poduzetnički ekosustav, 2016</vt:lpstr>
      <vt:lpstr>Najlošiji u EU, 2014.-2016.</vt:lpstr>
      <vt:lpstr>Koliko nam treba za učenje?</vt:lpstr>
      <vt:lpstr>Učiti od drugih - EU</vt:lpstr>
      <vt:lpstr> 3 pitanja umjesto zaključaka </vt:lpstr>
      <vt:lpstr>3 pitanja umjesto zaključaka         </vt:lpstr>
      <vt:lpstr>3 pitanja umjesto zaključaka         </vt:lpstr>
      <vt:lpstr>Nove stare preporuke </vt:lpstr>
      <vt:lpstr>Preporuke za institucije</vt:lpstr>
      <vt:lpstr>Preporuke za institucije</vt:lpstr>
      <vt:lpstr>Kontakt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FX</dc:creator>
  <cp:lastModifiedBy>Slavica Singer</cp:lastModifiedBy>
  <cp:revision>191</cp:revision>
  <dcterms:created xsi:type="dcterms:W3CDTF">2016-04-16T07:37:45Z</dcterms:created>
  <dcterms:modified xsi:type="dcterms:W3CDTF">2017-05-03T05:08:13Z</dcterms:modified>
</cp:coreProperties>
</file>