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5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6DDDB-BC1D-EA43-945C-39A9610E43C2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4CCE6-2936-AB4A-8A1C-CCC73C0D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6E16-0E64-6147-A98F-81B69CE99E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15B3-1473-C24E-907B-838F852546C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B738-1E0E-1A4E-B4A6-14D87258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15B3-1473-C24E-907B-838F852546C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B738-1E0E-1A4E-B4A6-14D87258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0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15B3-1473-C24E-907B-838F852546C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B738-1E0E-1A4E-B4A6-14D87258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15B3-1473-C24E-907B-838F852546C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B738-1E0E-1A4E-B4A6-14D87258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15B3-1473-C24E-907B-838F852546C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B738-1E0E-1A4E-B4A6-14D87258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1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15B3-1473-C24E-907B-838F852546C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B738-1E0E-1A4E-B4A6-14D87258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6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15B3-1473-C24E-907B-838F852546C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B738-1E0E-1A4E-B4A6-14D87258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0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15B3-1473-C24E-907B-838F852546C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B738-1E0E-1A4E-B4A6-14D87258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15B3-1473-C24E-907B-838F852546C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B738-1E0E-1A4E-B4A6-14D87258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4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15B3-1473-C24E-907B-838F852546C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B738-1E0E-1A4E-B4A6-14D87258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15B3-1473-C24E-907B-838F852546C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B738-1E0E-1A4E-B4A6-14D87258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3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15B3-1473-C24E-907B-838F852546C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B738-1E0E-1A4E-B4A6-14D87258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24" y="1075237"/>
            <a:ext cx="3909907" cy="14511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95707" y="3305786"/>
            <a:ext cx="8151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Br. 61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OVRŠENI DUG (BLOKADE) GRAĐANA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ostalo</a:t>
            </a:r>
            <a:r>
              <a:rPr lang="en-US" dirty="0" smtClean="0"/>
              <a:t> </a:t>
            </a:r>
            <a:r>
              <a:rPr lang="en-US" dirty="0" err="1" smtClean="0"/>
              <a:t>slabo</a:t>
            </a:r>
            <a:r>
              <a:rPr lang="en-US" dirty="0" smtClean="0"/>
              <a:t> </a:t>
            </a:r>
            <a:r>
              <a:rPr lang="en-US" dirty="0" err="1" smtClean="0"/>
              <a:t>poznato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smjerovi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daljnja</a:t>
            </a:r>
            <a:r>
              <a:rPr lang="en-US" sz="2000" dirty="0" smtClean="0"/>
              <a:t> </a:t>
            </a:r>
            <a:r>
              <a:rPr lang="en-US" sz="2000" dirty="0" err="1" smtClean="0"/>
              <a:t>istraživanja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67" dirty="0" smtClean="0"/>
              <a:t>Sektorska struktura unutar </a:t>
            </a:r>
            <a:r>
              <a:rPr lang="hr-HR" sz="1867" dirty="0"/>
              <a:t>“</a:t>
            </a:r>
            <a:r>
              <a:rPr lang="hr-HR" sz="1867" dirty="0" smtClean="0"/>
              <a:t>ostalih sektora” </a:t>
            </a:r>
            <a:r>
              <a:rPr lang="hr-HR" sz="1867" dirty="0"/>
              <a:t>(gdje dug jako brzo raste)</a:t>
            </a:r>
          </a:p>
          <a:p>
            <a:endParaRPr lang="hr-HR" sz="1867" dirty="0"/>
          </a:p>
          <a:p>
            <a:r>
              <a:rPr lang="hr-HR" sz="1867" dirty="0"/>
              <a:t>Vrh piramide dugovanja (nekoliko stotina </a:t>
            </a:r>
            <a:r>
              <a:rPr lang="hr-HR" sz="1867" dirty="0" smtClean="0"/>
              <a:t>ili tisuća osoba </a:t>
            </a:r>
            <a:r>
              <a:rPr lang="hr-HR" sz="1867" dirty="0"/>
              <a:t>s najvećim </a:t>
            </a:r>
            <a:r>
              <a:rPr lang="hr-HR" sz="1867" dirty="0" smtClean="0"/>
              <a:t>dugovima </a:t>
            </a:r>
            <a:r>
              <a:rPr lang="mr-IN" sz="1867" dirty="0" smtClean="0"/>
              <a:t>–</a:t>
            </a:r>
            <a:r>
              <a:rPr lang="hr-HR" sz="1867" dirty="0" smtClean="0"/>
              <a:t> sjetite se da oko 10,000 nosi oko 63% ukupnog iznosa): vezanost uz poslovanje, pitanje osnove nastanka i rasta blokada</a:t>
            </a:r>
            <a:endParaRPr lang="hr-HR" sz="1867" dirty="0"/>
          </a:p>
          <a:p>
            <a:endParaRPr lang="hr-HR" sz="1867" dirty="0"/>
          </a:p>
          <a:p>
            <a:r>
              <a:rPr lang="hr-HR" sz="1867" dirty="0"/>
              <a:t>Broj blokada (koji se mjeri u milijunima </a:t>
            </a:r>
            <a:r>
              <a:rPr lang="mr-IN" sz="1867" dirty="0"/>
              <a:t>–</a:t>
            </a:r>
            <a:r>
              <a:rPr lang="hr-HR" sz="1867" dirty="0"/>
              <a:t> za to su potrebne dorade u bazi FINA-e, i iz toga bi se vidio broj blokada po dužniku i vjerovniku i kako se to mijenja u vremenu</a:t>
            </a:r>
            <a:r>
              <a:rPr lang="hr-HR" sz="1867" dirty="0" smtClean="0"/>
              <a:t>)</a:t>
            </a:r>
            <a:endParaRPr lang="hr-HR" sz="1867" dirty="0"/>
          </a:p>
          <a:p>
            <a:pPr lvl="1"/>
            <a:r>
              <a:rPr lang="hr-HR" sz="1467" dirty="0" smtClean="0"/>
              <a:t>Uz te podatke mogla </a:t>
            </a:r>
            <a:r>
              <a:rPr lang="hr-HR" sz="1467" dirty="0"/>
              <a:t>bi se analizirati dinamika ovrha </a:t>
            </a:r>
            <a:r>
              <a:rPr lang="mr-IN" sz="1467" dirty="0"/>
              <a:t>–</a:t>
            </a:r>
            <a:r>
              <a:rPr lang="hr-HR" sz="1467" dirty="0"/>
              <a:t> kako ljudi ”tonu” i kako se “izvuku” </a:t>
            </a:r>
            <a:r>
              <a:rPr lang="hr-HR" sz="1467" dirty="0" smtClean="0"/>
              <a:t>(ne pojedinačno, nego vjerojatnosti, a na temelju toga bi se mogle osmisliti preventivne politike); dodati još niži razred do 1000 ili 1500 HRK</a:t>
            </a:r>
            <a:endParaRPr lang="hr-HR" sz="1467" dirty="0"/>
          </a:p>
          <a:p>
            <a:endParaRPr lang="hr-HR" sz="1867" dirty="0"/>
          </a:p>
          <a:p>
            <a:r>
              <a:rPr lang="hr-HR" sz="1867" dirty="0"/>
              <a:t>Nemamo jasnu </a:t>
            </a:r>
            <a:r>
              <a:rPr lang="hr-HR" sz="1867" dirty="0" err="1"/>
              <a:t>socio</a:t>
            </a:r>
            <a:r>
              <a:rPr lang="hr-HR" sz="1867" dirty="0"/>
              <a:t>-ekonomsku sliku i uvid u pravne situacije dužnika po kategorijama, a one se vjerojatno razlikuju za sam vrh u odnosu na sredinu i dno piramide ovrha </a:t>
            </a:r>
            <a:r>
              <a:rPr lang="mr-IN" sz="1867" dirty="0" smtClean="0"/>
              <a:t>–</a:t>
            </a:r>
            <a:r>
              <a:rPr lang="hr-HR" sz="1867" dirty="0" smtClean="0"/>
              <a:t> integracija s prethodnom analizom dala bi dobru osnovu za učinkovite politike </a:t>
            </a:r>
            <a:endParaRPr lang="hr-HR" sz="1867" dirty="0"/>
          </a:p>
        </p:txBody>
      </p:sp>
    </p:spTree>
    <p:extLst>
      <p:ext uri="{BB962C8B-B14F-4D97-AF65-F5344CB8AC3E}">
        <p14:creationId xmlns:p14="http://schemas.microsoft.com/office/powerpoint/2010/main" val="8516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Preporuke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 ante</a:t>
            </a:r>
          </a:p>
          <a:p>
            <a:pPr lvl="1"/>
            <a:r>
              <a:rPr lang="en-US" dirty="0" err="1" smtClean="0"/>
              <a:t>Financijska</a:t>
            </a:r>
            <a:r>
              <a:rPr lang="en-US" dirty="0" smtClean="0"/>
              <a:t> </a:t>
            </a:r>
            <a:r>
              <a:rPr lang="en-US" dirty="0" err="1" smtClean="0"/>
              <a:t>odgovornost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financijsko</a:t>
            </a:r>
            <a:r>
              <a:rPr lang="en-US" dirty="0" smtClean="0"/>
              <a:t> </a:t>
            </a:r>
            <a:r>
              <a:rPr lang="en-US" dirty="0" err="1" smtClean="0"/>
              <a:t>opismenjavanje</a:t>
            </a:r>
            <a:endParaRPr lang="en-US" dirty="0" smtClean="0"/>
          </a:p>
          <a:p>
            <a:pPr lvl="1"/>
            <a:r>
              <a:rPr lang="en-US" dirty="0" err="1" smtClean="0"/>
              <a:t>Daljnja</a:t>
            </a:r>
            <a:r>
              <a:rPr lang="en-US" dirty="0" smtClean="0"/>
              <a:t> </a:t>
            </a:r>
            <a:r>
              <a:rPr lang="en-US" dirty="0" err="1" smtClean="0"/>
              <a:t>dubinska</a:t>
            </a:r>
            <a:r>
              <a:rPr lang="en-US" dirty="0" smtClean="0"/>
              <a:t> </a:t>
            </a:r>
            <a:r>
              <a:rPr lang="en-US" dirty="0" err="1" smtClean="0"/>
              <a:t>istraživanja</a:t>
            </a:r>
            <a:r>
              <a:rPr lang="en-US" dirty="0" smtClean="0"/>
              <a:t> </a:t>
            </a:r>
            <a:r>
              <a:rPr lang="en-US" dirty="0" err="1" smtClean="0"/>
              <a:t>radi</a:t>
            </a:r>
            <a:r>
              <a:rPr lang="en-US" dirty="0" smtClean="0"/>
              <a:t> </a:t>
            </a:r>
            <a:r>
              <a:rPr lang="en-US" dirty="0" err="1" smtClean="0"/>
              <a:t>boljeg</a:t>
            </a:r>
            <a:r>
              <a:rPr lang="en-US" dirty="0" smtClean="0"/>
              <a:t> </a:t>
            </a:r>
            <a:r>
              <a:rPr lang="en-US" dirty="0" err="1" smtClean="0"/>
              <a:t>razumijevanja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u </a:t>
            </a:r>
            <a:r>
              <a:rPr lang="en-US" dirty="0" err="1" smtClean="0"/>
              <a:t>detaljima</a:t>
            </a:r>
            <a:endParaRPr lang="en-US" dirty="0" smtClean="0"/>
          </a:p>
          <a:p>
            <a:pPr lvl="2"/>
            <a:r>
              <a:rPr lang="en-US" dirty="0" smtClean="0"/>
              <a:t>Tri </a:t>
            </a:r>
            <a:r>
              <a:rPr lang="en-US" dirty="0" err="1" smtClean="0"/>
              <a:t>segmenta</a:t>
            </a:r>
            <a:r>
              <a:rPr lang="en-US" dirty="0" smtClean="0"/>
              <a:t>: (1)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neosigurani</a:t>
            </a:r>
            <a:r>
              <a:rPr lang="en-US" dirty="0" smtClean="0"/>
              <a:t>, (2) </a:t>
            </a:r>
            <a:r>
              <a:rPr lang="en-US" dirty="0" err="1" smtClean="0"/>
              <a:t>srednji</a:t>
            </a:r>
            <a:r>
              <a:rPr lang="en-US" dirty="0" smtClean="0"/>
              <a:t> </a:t>
            </a:r>
            <a:r>
              <a:rPr lang="en-US" dirty="0" err="1" smtClean="0"/>
              <a:t>osigurani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neosigurani</a:t>
            </a:r>
            <a:r>
              <a:rPr lang="en-US" dirty="0" smtClean="0"/>
              <a:t> (</a:t>
            </a:r>
            <a:r>
              <a:rPr lang="en-US" dirty="0" err="1" smtClean="0"/>
              <a:t>precizan</a:t>
            </a:r>
            <a:r>
              <a:rPr lang="en-US" dirty="0" smtClean="0"/>
              <a:t> </a:t>
            </a:r>
            <a:r>
              <a:rPr lang="en-US" dirty="0" err="1" smtClean="0"/>
              <a:t>uvid</a:t>
            </a:r>
            <a:r>
              <a:rPr lang="en-US" dirty="0" smtClean="0"/>
              <a:t> u </a:t>
            </a:r>
            <a:r>
              <a:rPr lang="en-US" dirty="0" err="1" smtClean="0"/>
              <a:t>udjele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vrijednosti</a:t>
            </a:r>
            <a:r>
              <a:rPr lang="en-US" dirty="0" smtClean="0"/>
              <a:t> </a:t>
            </a:r>
            <a:r>
              <a:rPr lang="en-US" dirty="0" err="1" smtClean="0"/>
              <a:t>ovrha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nekretninama</a:t>
            </a:r>
            <a:r>
              <a:rPr lang="en-US" dirty="0" smtClean="0"/>
              <a:t>), (3) </a:t>
            </a:r>
            <a:r>
              <a:rPr lang="en-US" dirty="0" err="1" smtClean="0"/>
              <a:t>veliki</a:t>
            </a:r>
            <a:r>
              <a:rPr lang="en-US" dirty="0" smtClean="0"/>
              <a:t> (</a:t>
            </a:r>
            <a:r>
              <a:rPr lang="en-US" dirty="0" err="1" smtClean="0"/>
              <a:t>bolje</a:t>
            </a:r>
            <a:r>
              <a:rPr lang="en-US" dirty="0" smtClean="0"/>
              <a:t> </a:t>
            </a:r>
            <a:r>
              <a:rPr lang="en-US" dirty="0" err="1" smtClean="0"/>
              <a:t>razumjeti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povećanja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osobni</a:t>
            </a:r>
            <a:r>
              <a:rPr lang="en-US" dirty="0" smtClean="0"/>
              <a:t> </a:t>
            </a:r>
            <a:r>
              <a:rPr lang="en-US" dirty="0" err="1" smtClean="0"/>
              <a:t>dugovi</a:t>
            </a:r>
            <a:r>
              <a:rPr lang="en-US" dirty="0" smtClean="0"/>
              <a:t> </a:t>
            </a:r>
            <a:r>
              <a:rPr lang="en-US" dirty="0" err="1" smtClean="0"/>
              <a:t>poduzetnika</a:t>
            </a:r>
            <a:r>
              <a:rPr lang="en-US" dirty="0" smtClean="0"/>
              <a:t> </a:t>
            </a:r>
            <a:r>
              <a:rPr lang="en-US" dirty="0" err="1" smtClean="0"/>
              <a:t>povezani</a:t>
            </a:r>
            <a:r>
              <a:rPr lang="en-US" dirty="0" smtClean="0"/>
              <a:t> s </a:t>
            </a:r>
            <a:r>
              <a:rPr lang="en-US" dirty="0" err="1" smtClean="0"/>
              <a:t>pravnim</a:t>
            </a:r>
            <a:r>
              <a:rPr lang="en-US" dirty="0" smtClean="0"/>
              <a:t> </a:t>
            </a:r>
            <a:r>
              <a:rPr lang="en-US" dirty="0" err="1" smtClean="0"/>
              <a:t>osobama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 post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normativna</a:t>
            </a:r>
            <a:r>
              <a:rPr lang="en-US" dirty="0" smtClean="0"/>
              <a:t> </a:t>
            </a:r>
            <a:r>
              <a:rPr lang="en-US" dirty="0" err="1" smtClean="0"/>
              <a:t>regulacija</a:t>
            </a:r>
            <a:r>
              <a:rPr lang="en-US" dirty="0" smtClean="0"/>
              <a:t> </a:t>
            </a:r>
            <a:r>
              <a:rPr lang="en-US" dirty="0" err="1" smtClean="0"/>
              <a:t>kad</a:t>
            </a:r>
            <a:r>
              <a:rPr lang="en-US" dirty="0" smtClean="0"/>
              <a:t> problem </a:t>
            </a:r>
            <a:r>
              <a:rPr lang="en-US" dirty="0" err="1" smtClean="0"/>
              <a:t>nastane</a:t>
            </a:r>
            <a:endParaRPr lang="en-US" dirty="0" smtClean="0"/>
          </a:p>
          <a:p>
            <a:pPr lvl="1"/>
            <a:r>
              <a:rPr lang="en-US" dirty="0" smtClean="0"/>
              <a:t>Tri </a:t>
            </a:r>
            <a:r>
              <a:rPr lang="en-US" dirty="0" err="1" smtClean="0"/>
              <a:t>segmenta</a:t>
            </a:r>
            <a:r>
              <a:rPr lang="en-US" dirty="0" smtClean="0"/>
              <a:t> (</a:t>
            </a:r>
            <a:r>
              <a:rPr lang="en-US" dirty="0" err="1" smtClean="0"/>
              <a:t>mali</a:t>
            </a:r>
            <a:r>
              <a:rPr lang="en-US" dirty="0" smtClean="0"/>
              <a:t>, </a:t>
            </a:r>
            <a:r>
              <a:rPr lang="en-US" dirty="0" err="1" smtClean="0"/>
              <a:t>srednji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dugovi</a:t>
            </a:r>
            <a:r>
              <a:rPr lang="en-US" dirty="0" smtClean="0"/>
              <a:t>) </a:t>
            </a:r>
            <a:r>
              <a:rPr lang="en-US" dirty="0" err="1" smtClean="0"/>
              <a:t>vjerojatno</a:t>
            </a:r>
            <a:r>
              <a:rPr lang="en-US" dirty="0" smtClean="0"/>
              <a:t> </a:t>
            </a:r>
            <a:r>
              <a:rPr lang="en-US" dirty="0" err="1" smtClean="0"/>
              <a:t>zahtijevaju</a:t>
            </a:r>
            <a:r>
              <a:rPr lang="en-US" dirty="0" smtClean="0"/>
              <a:t> </a:t>
            </a:r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pristupe</a:t>
            </a:r>
            <a:endParaRPr lang="en-US" dirty="0" smtClean="0"/>
          </a:p>
          <a:p>
            <a:pPr lvl="2"/>
            <a:r>
              <a:rPr lang="en-US" dirty="0" err="1" smtClean="0"/>
              <a:t>Pitanje</a:t>
            </a:r>
            <a:r>
              <a:rPr lang="en-US" dirty="0" smtClean="0"/>
              <a:t> </a:t>
            </a:r>
            <a:r>
              <a:rPr lang="en-US" dirty="0" err="1" smtClean="0"/>
              <a:t>efikasnosti</a:t>
            </a:r>
            <a:r>
              <a:rPr lang="en-US" dirty="0" smtClean="0"/>
              <a:t> </a:t>
            </a:r>
            <a:r>
              <a:rPr lang="en-US" dirty="0" err="1" smtClean="0"/>
              <a:t>socijalne</a:t>
            </a:r>
            <a:r>
              <a:rPr lang="en-US" dirty="0" smtClean="0"/>
              <a:t> </a:t>
            </a:r>
            <a:r>
              <a:rPr lang="en-US" dirty="0" err="1" smtClean="0"/>
              <a:t>politike</a:t>
            </a:r>
            <a:r>
              <a:rPr lang="en-US" dirty="0" smtClean="0"/>
              <a:t> (</a:t>
            </a:r>
            <a:r>
              <a:rPr lang="en-US" dirty="0" err="1" smtClean="0"/>
              <a:t>solidarnost</a:t>
            </a:r>
            <a:r>
              <a:rPr lang="en-US" dirty="0" smtClean="0"/>
              <a:t> vs. </a:t>
            </a:r>
            <a:r>
              <a:rPr lang="en-US" dirty="0" err="1" smtClean="0"/>
              <a:t>odgovornost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Transparentnost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digitalizacija</a:t>
            </a:r>
            <a:r>
              <a:rPr lang="en-US" dirty="0" smtClean="0"/>
              <a:t> </a:t>
            </a:r>
            <a:r>
              <a:rPr lang="en-US" dirty="0" err="1" smtClean="0"/>
              <a:t>ovršnih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(u </a:t>
            </a:r>
            <a:r>
              <a:rPr lang="en-US" dirty="0" err="1" smtClean="0"/>
              <a:t>ovome</a:t>
            </a:r>
            <a:r>
              <a:rPr lang="en-US" dirty="0" smtClean="0"/>
              <a:t> se </a:t>
            </a:r>
            <a:r>
              <a:rPr lang="en-US" dirty="0" err="1" smtClean="0"/>
              <a:t>poklapaju</a:t>
            </a:r>
            <a:r>
              <a:rPr lang="en-US" dirty="0" smtClean="0"/>
              <a:t> </a:t>
            </a:r>
            <a:r>
              <a:rPr lang="en-US" dirty="0" err="1" smtClean="0"/>
              <a:t>interesi</a:t>
            </a:r>
            <a:r>
              <a:rPr lang="en-US" dirty="0" smtClean="0"/>
              <a:t> </a:t>
            </a:r>
            <a:r>
              <a:rPr lang="en-US" dirty="0" err="1" smtClean="0"/>
              <a:t>vjerovnika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dužnika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Afirmacija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usavršavanje</a:t>
            </a:r>
            <a:r>
              <a:rPr lang="en-US" dirty="0" smtClean="0"/>
              <a:t> </a:t>
            </a:r>
            <a:r>
              <a:rPr lang="en-US" dirty="0" err="1" smtClean="0"/>
              <a:t>osobnog</a:t>
            </a:r>
            <a:r>
              <a:rPr lang="en-US" dirty="0" smtClean="0"/>
              <a:t> </a:t>
            </a:r>
            <a:r>
              <a:rPr lang="en-US" dirty="0" err="1" smtClean="0"/>
              <a:t>stečaja</a:t>
            </a:r>
            <a:r>
              <a:rPr lang="en-US" dirty="0" smtClean="0"/>
              <a:t> (</a:t>
            </a:r>
            <a:r>
              <a:rPr lang="en-US" dirty="0" err="1" smtClean="0"/>
              <a:t>stečaja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govore</a:t>
            </a:r>
            <a:r>
              <a:rPr lang="en-US" dirty="0" smtClean="0"/>
              <a:t> </a:t>
            </a:r>
            <a:r>
              <a:rPr lang="en-US" dirty="0" err="1" smtClean="0"/>
              <a:t>brojke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Analiza</a:t>
            </a:r>
            <a:r>
              <a:rPr lang="en-US" dirty="0" smtClean="0"/>
              <a:t> je </a:t>
            </a:r>
            <a:r>
              <a:rPr lang="en-US" dirty="0" err="1" smtClean="0"/>
              <a:t>rađena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podacima</a:t>
            </a:r>
            <a:r>
              <a:rPr lang="en-US" dirty="0" smtClean="0"/>
              <a:t> od 30.6.2014. do 30.6.2017.</a:t>
            </a:r>
          </a:p>
          <a:p>
            <a:pPr lvl="1"/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vrijednosti</a:t>
            </a:r>
            <a:r>
              <a:rPr lang="en-US" dirty="0" smtClean="0"/>
              <a:t> </a:t>
            </a:r>
            <a:r>
              <a:rPr lang="en-US" dirty="0" err="1" smtClean="0"/>
              <a:t>blokada</a:t>
            </a:r>
            <a:r>
              <a:rPr lang="en-US" dirty="0" smtClean="0"/>
              <a:t> </a:t>
            </a:r>
            <a:r>
              <a:rPr lang="en-US" dirty="0" err="1" smtClean="0"/>
              <a:t>računa</a:t>
            </a:r>
            <a:r>
              <a:rPr lang="en-US" dirty="0" smtClean="0"/>
              <a:t> </a:t>
            </a:r>
            <a:r>
              <a:rPr lang="en-US" dirty="0" err="1" smtClean="0"/>
              <a:t>građana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sektorima</a:t>
            </a:r>
            <a:r>
              <a:rPr lang="en-US" dirty="0" smtClean="0"/>
              <a:t> </a:t>
            </a:r>
            <a:r>
              <a:rPr lang="en-US" dirty="0" err="1" smtClean="0"/>
              <a:t>vjerovnika</a:t>
            </a:r>
            <a:r>
              <a:rPr lang="en-US" dirty="0" smtClean="0"/>
              <a:t>, </a:t>
            </a:r>
            <a:r>
              <a:rPr lang="en-US" dirty="0" err="1" smtClean="0"/>
              <a:t>visini</a:t>
            </a:r>
            <a:r>
              <a:rPr lang="en-US" dirty="0" smtClean="0"/>
              <a:t> </a:t>
            </a:r>
            <a:r>
              <a:rPr lang="en-US" dirty="0" err="1" smtClean="0"/>
              <a:t>duga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trajanju</a:t>
            </a:r>
            <a:r>
              <a:rPr lang="en-US" dirty="0" smtClean="0"/>
              <a:t> </a:t>
            </a:r>
            <a:r>
              <a:rPr lang="en-US" dirty="0" err="1" smtClean="0"/>
              <a:t>blokade</a:t>
            </a:r>
            <a:r>
              <a:rPr lang="en-US" dirty="0" smtClean="0"/>
              <a:t> (do 1g.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1g.)</a:t>
            </a:r>
          </a:p>
          <a:p>
            <a:pPr lvl="1"/>
            <a:r>
              <a:rPr lang="en-US" dirty="0" err="1" smtClean="0"/>
              <a:t>Mjere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poduzimane</a:t>
            </a:r>
            <a:r>
              <a:rPr lang="en-US" dirty="0" smtClean="0"/>
              <a:t> u tom </a:t>
            </a:r>
            <a:r>
              <a:rPr lang="en-US" dirty="0" err="1" smtClean="0"/>
              <a:t>razdoblju</a:t>
            </a:r>
            <a:endParaRPr lang="en-US" dirty="0" smtClean="0"/>
          </a:p>
          <a:p>
            <a:pPr lvl="2"/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otpisa</a:t>
            </a:r>
            <a:r>
              <a:rPr lang="en-US" dirty="0" smtClean="0"/>
              <a:t> </a:t>
            </a:r>
            <a:r>
              <a:rPr lang="en-US" dirty="0" err="1" smtClean="0"/>
              <a:t>starih</a:t>
            </a:r>
            <a:r>
              <a:rPr lang="en-US" dirty="0" smtClean="0"/>
              <a:t> </a:t>
            </a:r>
            <a:r>
              <a:rPr lang="en-US" dirty="0" err="1" smtClean="0"/>
              <a:t>dugova</a:t>
            </a:r>
            <a:r>
              <a:rPr lang="en-US" dirty="0" smtClean="0"/>
              <a:t> do 30,000 HRK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socijalnim</a:t>
            </a:r>
            <a:r>
              <a:rPr lang="en-US" dirty="0" smtClean="0"/>
              <a:t> </a:t>
            </a:r>
            <a:r>
              <a:rPr lang="en-US" dirty="0" err="1" smtClean="0"/>
              <a:t>kriterijima</a:t>
            </a:r>
            <a:r>
              <a:rPr lang="en-US" dirty="0" smtClean="0"/>
              <a:t> (2015.)</a:t>
            </a:r>
          </a:p>
          <a:p>
            <a:pPr lvl="2"/>
            <a:r>
              <a:rPr lang="en-US" dirty="0" err="1" smtClean="0"/>
              <a:t>Konverzija</a:t>
            </a:r>
            <a:r>
              <a:rPr lang="en-US" dirty="0" smtClean="0"/>
              <a:t> </a:t>
            </a:r>
            <a:r>
              <a:rPr lang="en-US" dirty="0" err="1" smtClean="0"/>
              <a:t>kredita</a:t>
            </a:r>
            <a:r>
              <a:rPr lang="en-US" dirty="0" smtClean="0"/>
              <a:t> u CHF (2015.)</a:t>
            </a:r>
          </a:p>
          <a:p>
            <a:pPr lvl="2"/>
            <a:r>
              <a:rPr lang="en-US" dirty="0" err="1" smtClean="0"/>
              <a:t>Zakon</a:t>
            </a:r>
            <a:r>
              <a:rPr lang="en-US" dirty="0" smtClean="0"/>
              <a:t> o </a:t>
            </a:r>
            <a:r>
              <a:rPr lang="en-US" dirty="0" err="1" smtClean="0"/>
              <a:t>stečaju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 (1.1.2016.)</a:t>
            </a:r>
          </a:p>
          <a:p>
            <a:pPr lvl="2"/>
            <a:r>
              <a:rPr lang="en-US" dirty="0" smtClean="0"/>
              <a:t>Novi </a:t>
            </a:r>
            <a:r>
              <a:rPr lang="en-US" dirty="0" err="1"/>
              <a:t>O</a:t>
            </a:r>
            <a:r>
              <a:rPr lang="en-US" dirty="0" err="1" smtClean="0"/>
              <a:t>vršni</a:t>
            </a:r>
            <a:r>
              <a:rPr lang="en-US" dirty="0" smtClean="0"/>
              <a:t> </a:t>
            </a:r>
            <a:r>
              <a:rPr lang="en-US" dirty="0" err="1" smtClean="0"/>
              <a:t>zakon</a:t>
            </a:r>
            <a:r>
              <a:rPr lang="en-US" dirty="0" smtClean="0"/>
              <a:t> (2017.)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Od 30.6. do 30.9. </a:t>
            </a:r>
            <a:r>
              <a:rPr lang="en-US" dirty="0" err="1" smtClean="0"/>
              <a:t>o.g</a:t>
            </a:r>
            <a:r>
              <a:rPr lang="en-US" dirty="0" smtClean="0"/>
              <a:t>. </a:t>
            </a:r>
            <a:r>
              <a:rPr lang="en-US" dirty="0" err="1" smtClean="0"/>
              <a:t>ukupan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blokiranih</a:t>
            </a:r>
            <a:r>
              <a:rPr lang="en-US" dirty="0" smtClean="0"/>
              <a:t> </a:t>
            </a:r>
            <a:r>
              <a:rPr lang="en-US" dirty="0" err="1" smtClean="0"/>
              <a:t>građana</a:t>
            </a:r>
            <a:r>
              <a:rPr lang="en-US" dirty="0" smtClean="0"/>
              <a:t> se </a:t>
            </a:r>
            <a:r>
              <a:rPr lang="en-US" dirty="0" err="1" smtClean="0"/>
              <a:t>smanjio</a:t>
            </a:r>
            <a:r>
              <a:rPr lang="en-US" dirty="0" smtClean="0"/>
              <a:t> s </a:t>
            </a:r>
            <a:r>
              <a:rPr lang="en-US" dirty="0" err="1" smtClean="0"/>
              <a:t>oko</a:t>
            </a:r>
            <a:r>
              <a:rPr lang="en-US" dirty="0" smtClean="0"/>
              <a:t> 324 </a:t>
            </a:r>
            <a:r>
              <a:rPr lang="en-US" dirty="0" err="1" smtClean="0"/>
              <a:t>na</a:t>
            </a:r>
            <a:r>
              <a:rPr lang="en-US" dirty="0" smtClean="0"/>
              <a:t> 320 </a:t>
            </a:r>
            <a:r>
              <a:rPr lang="en-US" dirty="0" err="1" smtClean="0"/>
              <a:t>tisuća</a:t>
            </a:r>
            <a:r>
              <a:rPr lang="en-US" dirty="0" smtClean="0"/>
              <a:t> (</a:t>
            </a:r>
            <a:r>
              <a:rPr lang="en-US" dirty="0" err="1" smtClean="0"/>
              <a:t>sredinom</a:t>
            </a:r>
            <a:r>
              <a:rPr lang="en-US" dirty="0" smtClean="0"/>
              <a:t> 2016. max. </a:t>
            </a:r>
            <a:r>
              <a:rPr lang="en-US" dirty="0" err="1" smtClean="0"/>
              <a:t>oko</a:t>
            </a:r>
            <a:r>
              <a:rPr lang="en-US" dirty="0" smtClean="0"/>
              <a:t> 329 </a:t>
            </a:r>
            <a:r>
              <a:rPr lang="en-US" dirty="0" err="1" smtClean="0"/>
              <a:t>tisuća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Tempo </a:t>
            </a:r>
            <a:r>
              <a:rPr lang="en-US" dirty="0" err="1" smtClean="0"/>
              <a:t>smanjenja</a:t>
            </a:r>
            <a:r>
              <a:rPr lang="en-US" dirty="0" smtClean="0"/>
              <a:t> </a:t>
            </a:r>
            <a:r>
              <a:rPr lang="en-US" dirty="0" err="1" smtClean="0"/>
              <a:t>spor</a:t>
            </a:r>
            <a:r>
              <a:rPr lang="en-US" dirty="0" smtClean="0"/>
              <a:t> s </a:t>
            </a:r>
            <a:r>
              <a:rPr lang="en-US" dirty="0" err="1" smtClean="0"/>
              <a:t>obzirom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gospodarski</a:t>
            </a:r>
            <a:r>
              <a:rPr lang="en-US" dirty="0" smtClean="0"/>
              <a:t> </a:t>
            </a:r>
            <a:r>
              <a:rPr lang="en-US" dirty="0" err="1" smtClean="0"/>
              <a:t>oporavak</a:t>
            </a:r>
            <a:endParaRPr lang="en-US" dirty="0" smtClean="0"/>
          </a:p>
          <a:p>
            <a:pPr lvl="1"/>
            <a:r>
              <a:rPr lang="en-US" dirty="0" err="1" smtClean="0"/>
              <a:t>Iznos</a:t>
            </a:r>
            <a:r>
              <a:rPr lang="en-US" dirty="0" smtClean="0"/>
              <a:t> </a:t>
            </a:r>
            <a:r>
              <a:rPr lang="en-US" dirty="0" err="1" smtClean="0"/>
              <a:t>blokada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dalje</a:t>
            </a:r>
            <a:r>
              <a:rPr lang="en-US" dirty="0" smtClean="0"/>
              <a:t> </a:t>
            </a:r>
            <a:r>
              <a:rPr lang="en-US" dirty="0" err="1" smtClean="0"/>
              <a:t>raste</a:t>
            </a:r>
            <a:r>
              <a:rPr lang="en-US" dirty="0" smtClean="0"/>
              <a:t>: </a:t>
            </a:r>
            <a:r>
              <a:rPr lang="en-US" dirty="0" err="1" smtClean="0"/>
              <a:t>zašto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kojim</a:t>
            </a:r>
            <a:r>
              <a:rPr lang="en-US" dirty="0" smtClean="0"/>
              <a:t> </a:t>
            </a:r>
            <a:r>
              <a:rPr lang="en-US" dirty="0" err="1" smtClean="0"/>
              <a:t>razredima</a:t>
            </a:r>
            <a:r>
              <a:rPr lang="en-US" dirty="0" smtClean="0"/>
              <a:t> </a:t>
            </a:r>
            <a:r>
              <a:rPr lang="en-US" dirty="0" err="1" smtClean="0"/>
              <a:t>dugovanja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5840" y="3813043"/>
            <a:ext cx="700877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charset="0"/>
              <a:buChar char="•"/>
            </a:pPr>
            <a:r>
              <a:rPr lang="hr-HR" sz="1867" dirty="0"/>
              <a:t>Broj građana s blokiranim računima do 365 dana se smanjuje od početka izlaska iz krize (s 97 na 52 tisuće)</a:t>
            </a:r>
            <a:endParaRPr lang="hr-HR" sz="1867" dirty="0"/>
          </a:p>
        </p:txBody>
      </p:sp>
      <p:sp>
        <p:nvSpPr>
          <p:cNvPr id="4" name="TextBox 3"/>
          <p:cNvSpPr txBox="1"/>
          <p:nvPr/>
        </p:nvSpPr>
        <p:spPr>
          <a:xfrm>
            <a:off x="4655840" y="1682091"/>
            <a:ext cx="7008779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charset="0"/>
              <a:buChar char="•"/>
            </a:pPr>
            <a:r>
              <a:rPr lang="hr-HR" sz="1867" dirty="0"/>
              <a:t>Ukupan broj građana s blokiranim računima smanjuje se tek od </a:t>
            </a:r>
            <a:r>
              <a:rPr lang="hr-HR" sz="1867" dirty="0" smtClean="0"/>
              <a:t>sredine 2016. </a:t>
            </a:r>
            <a:r>
              <a:rPr lang="hr-HR" sz="1867" dirty="0"/>
              <a:t>i 30.6. </a:t>
            </a:r>
            <a:r>
              <a:rPr lang="hr-HR" sz="1867" dirty="0"/>
              <a:t>iznosi 324 </a:t>
            </a:r>
            <a:r>
              <a:rPr lang="hr-HR" sz="1867" dirty="0" smtClean="0"/>
              <a:t>tisuće</a:t>
            </a:r>
          </a:p>
          <a:p>
            <a:pPr marL="380990" indent="-380990">
              <a:buFont typeface="Arial" charset="0"/>
              <a:buChar char="•"/>
            </a:pPr>
            <a:endParaRPr lang="hr-HR" sz="1867" dirty="0"/>
          </a:p>
          <a:p>
            <a:pPr marL="380990" indent="-380990">
              <a:buFont typeface="Arial" charset="0"/>
              <a:buChar char="•"/>
            </a:pPr>
            <a:r>
              <a:rPr lang="hr-HR" sz="1867" dirty="0"/>
              <a:t>Broj građana s dugoročno blokiranim računima (iznad 365 dana) se ne smanjuje, ali više ne raste značajno</a:t>
            </a:r>
            <a:endParaRPr lang="hr-HR" sz="186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740701"/>
            <a:ext cx="3352800" cy="52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3" y="356659"/>
            <a:ext cx="3154125" cy="5664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3528" y="4293096"/>
            <a:ext cx="5966888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charset="0"/>
              <a:buChar char="•"/>
            </a:pPr>
            <a:r>
              <a:rPr lang="hr-HR" sz="1867" dirty="0"/>
              <a:t>Ukupan iznos dugovanja do 365 dana blago se smanjuje; prosječan iznos pada s 27 na 24 tisuće u tri godine izlaska iz </a:t>
            </a:r>
            <a:r>
              <a:rPr lang="hr-HR" sz="1867" dirty="0" smtClean="0"/>
              <a:t>krize, i to je očekivano.</a:t>
            </a:r>
            <a:endParaRPr lang="hr-HR" sz="1867" dirty="0"/>
          </a:p>
        </p:txBody>
      </p:sp>
      <p:sp>
        <p:nvSpPr>
          <p:cNvPr id="4" name="TextBox 3"/>
          <p:cNvSpPr txBox="1"/>
          <p:nvPr/>
        </p:nvSpPr>
        <p:spPr>
          <a:xfrm>
            <a:off x="3873528" y="1508787"/>
            <a:ext cx="7791091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charset="0"/>
              <a:buChar char="•"/>
            </a:pPr>
            <a:r>
              <a:rPr lang="hr-HR" sz="1867" dirty="0"/>
              <a:t>Ukupan iznos dugovanja se u zadnje tri godine povećao više od 50% i prešao 40 </a:t>
            </a:r>
            <a:r>
              <a:rPr lang="hr-HR" sz="1867" dirty="0" err="1"/>
              <a:t>mlrd</a:t>
            </a:r>
            <a:r>
              <a:rPr lang="hr-HR" sz="1867" dirty="0"/>
              <a:t> HRK, prosječan iznos dugovanja po dužniku se povećao sa 111 na 148 tisuća HRK</a:t>
            </a:r>
          </a:p>
          <a:p>
            <a:pPr marL="380990" indent="-380990">
              <a:buFont typeface="Arial" charset="0"/>
              <a:buChar char="•"/>
            </a:pPr>
            <a:endParaRPr lang="hr-HR" sz="1867" dirty="0"/>
          </a:p>
          <a:p>
            <a:pPr marL="380990" indent="-380990">
              <a:buFont typeface="Arial" charset="0"/>
              <a:buChar char="•"/>
            </a:pPr>
            <a:r>
              <a:rPr lang="hr-HR" sz="1867" dirty="0"/>
              <a:t>Razlog je u povećanju dugova dužnika čiji su računi blokirani dulje od 365 dana i to je zagonetka koju treba objasniti: što se događa, kome dugovi rastu iako se gospodarstvo oporavlja od </a:t>
            </a:r>
            <a:r>
              <a:rPr lang="hr-HR" sz="1867" dirty="0" smtClean="0"/>
              <a:t>recesije?</a:t>
            </a:r>
            <a:endParaRPr lang="hr-HR" sz="1867" dirty="0"/>
          </a:p>
        </p:txBody>
      </p:sp>
    </p:spTree>
    <p:extLst>
      <p:ext uri="{BB962C8B-B14F-4D97-AF65-F5344CB8AC3E}">
        <p14:creationId xmlns:p14="http://schemas.microsoft.com/office/powerpoint/2010/main" val="12049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1" y="740702"/>
            <a:ext cx="8220488" cy="4512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4299" y="644691"/>
            <a:ext cx="29763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charset="0"/>
              <a:buChar char="•"/>
            </a:pPr>
            <a:r>
              <a:rPr lang="hr-HR" sz="1600" dirty="0"/>
              <a:t>Kod dugova do 365 dana pada broj dužnika u svim razredima prema visini ukupnog duga</a:t>
            </a:r>
          </a:p>
          <a:p>
            <a:pPr marL="380990" indent="-380990">
              <a:buFont typeface="Arial" charset="0"/>
              <a:buChar char="•"/>
            </a:pPr>
            <a:endParaRPr lang="hr-HR" sz="1600" dirty="0"/>
          </a:p>
          <a:p>
            <a:pPr marL="380990" indent="-380990">
              <a:buFont typeface="Arial" charset="0"/>
              <a:buChar char="•"/>
            </a:pPr>
            <a:r>
              <a:rPr lang="hr-HR" sz="1600" dirty="0"/>
              <a:t>Kod dugova preko 365 dana smanjio se broj dužnika samo do 10,000 HRK</a:t>
            </a:r>
          </a:p>
          <a:p>
            <a:pPr marL="380990" indent="-380990">
              <a:buFont typeface="Arial" charset="0"/>
              <a:buChar char="•"/>
            </a:pPr>
            <a:endParaRPr lang="hr-HR" sz="1600" dirty="0"/>
          </a:p>
          <a:p>
            <a:pPr marL="380990" indent="-380990">
              <a:buFont typeface="Arial" charset="0"/>
              <a:buChar char="•"/>
            </a:pPr>
            <a:r>
              <a:rPr lang="hr-HR" sz="1600" dirty="0"/>
              <a:t>Snažan je rast broja dužnika i dugova u razredu iznad 1M HRK duga gdje prosječan dug iznosi gotovo 5M HRK i odnosi se na manje od 5 tisuća osoba</a:t>
            </a:r>
          </a:p>
          <a:p>
            <a:pPr marL="380990" indent="-380990">
              <a:buFont typeface="Arial" charset="0"/>
              <a:buChar char="•"/>
            </a:pPr>
            <a:endParaRPr lang="hr-HR" sz="1600" dirty="0"/>
          </a:p>
          <a:p>
            <a:pPr marL="380990" indent="-380990">
              <a:buFont typeface="Arial" charset="0"/>
              <a:buChar char="•"/>
            </a:pPr>
            <a:r>
              <a:rPr lang="hr-HR" sz="1600" dirty="0"/>
              <a:t>Oko 10 tisuća osoba ima oko 63% ukupnog dugotrajnog duga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0174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1" y="932723"/>
            <a:ext cx="10922476" cy="2112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391" y="3236979"/>
            <a:ext cx="10922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charset="0"/>
              <a:buChar char="•"/>
            </a:pPr>
            <a:r>
              <a:rPr lang="hr-HR" sz="1600" dirty="0"/>
              <a:t>Banke su prve prema iznosu (48% preko 365 dana) i treće na listi vjerovnika prema broju pokrenutih ovrha sa oko 111 tisuća dužnika (oko 38% od ukupnoga broja). </a:t>
            </a:r>
          </a:p>
          <a:p>
            <a:pPr marL="380990" indent="-380990">
              <a:buFont typeface="Arial" charset="0"/>
              <a:buChar char="•"/>
            </a:pPr>
            <a:endParaRPr lang="hr-HR" sz="1600" dirty="0"/>
          </a:p>
          <a:p>
            <a:pPr marL="380990" indent="-380990">
              <a:buFont typeface="Arial" charset="0"/>
              <a:buChar char="•"/>
            </a:pPr>
            <a:r>
              <a:rPr lang="hr-HR" sz="1600" dirty="0"/>
              <a:t>Veći broj je blokiran od strane ICT sektora (telekomi + HRT) i središnje države (vjerojatno se odnosi na porezni dug), no iznosi su niži.</a:t>
            </a:r>
          </a:p>
          <a:p>
            <a:pPr marL="380990" indent="-380990">
              <a:buFont typeface="Arial" charset="0"/>
              <a:buChar char="•"/>
            </a:pPr>
            <a:endParaRPr lang="hr-HR" sz="1600" dirty="0"/>
          </a:p>
          <a:p>
            <a:pPr marL="380990" indent="-380990">
              <a:buFont typeface="Arial" charset="0"/>
              <a:buChar char="•"/>
            </a:pPr>
            <a:r>
              <a:rPr lang="hr-HR" sz="1600" dirty="0"/>
              <a:t>Nakon izlaska iz krize relativno je najviše povećan dug pod ovrhama središnje države i ovrhe ostalih vjerovnika (iz drugih sektora čiju strukturu ne znamo, ali nakon ulaska u EU tu su i ovrhe nad našim građanima temeljem postupaka u drugim članicama EU). Tu su i prodani dugovi.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3148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0" y="1124744"/>
            <a:ext cx="8862561" cy="2118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3436" y="509191"/>
            <a:ext cx="8862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0070C0"/>
                </a:solidFill>
              </a:rPr>
              <a:t>Porast iznosa ovrha 30.6.2014.-30.6.2017. prema razredima visine duga i vjerovnicima (dug stariji od 365 dana)</a:t>
            </a:r>
            <a:endParaRPr lang="hr-HR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0308" y="3813043"/>
            <a:ext cx="8640961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charset="0"/>
              <a:buChar char="•"/>
            </a:pPr>
            <a:r>
              <a:rPr lang="hr-HR" sz="1867" dirty="0"/>
              <a:t>Nakon izlaska iz krize porast je koncentriran u razredu dugovanja iznad 100 tisuća HRK, a osobito iznad 1M HRK</a:t>
            </a:r>
          </a:p>
          <a:p>
            <a:pPr marL="380990" indent="-380990">
              <a:buFont typeface="Arial" charset="0"/>
              <a:buChar char="•"/>
            </a:pPr>
            <a:endParaRPr lang="hr-HR" sz="1867" dirty="0"/>
          </a:p>
          <a:p>
            <a:pPr marL="380990" indent="-380990">
              <a:buFont typeface="Arial" charset="0"/>
              <a:buChar char="•"/>
            </a:pPr>
            <a:r>
              <a:rPr lang="hr-HR" sz="1867" dirty="0"/>
              <a:t>I kod sektora-vjerovnika banaka, ostalih sektora i </a:t>
            </a:r>
            <a:r>
              <a:rPr lang="hr-HR" sz="1867" dirty="0" smtClean="0"/>
              <a:t>države</a:t>
            </a:r>
          </a:p>
          <a:p>
            <a:pPr marL="380990" indent="-380990">
              <a:buFont typeface="Arial" charset="0"/>
              <a:buChar char="•"/>
            </a:pPr>
            <a:endParaRPr lang="hr-HR" sz="1867" dirty="0"/>
          </a:p>
          <a:p>
            <a:pPr marL="380990" indent="-380990">
              <a:buFont typeface="Arial" charset="0"/>
              <a:buChar char="•"/>
            </a:pPr>
            <a:r>
              <a:rPr lang="en-US" sz="1867" dirty="0" smtClean="0"/>
              <a:t>K</a:t>
            </a:r>
            <a:r>
              <a:rPr lang="hr-HR" sz="1867" dirty="0" smtClean="0"/>
              <a:t>od sektora-vjerovnika banaka i ostalih sektora dug se smanjuje do 100 odnosno do 50 tisuća kuna</a:t>
            </a:r>
            <a:endParaRPr lang="hr-HR" sz="1867" dirty="0"/>
          </a:p>
        </p:txBody>
      </p:sp>
    </p:spTree>
    <p:extLst>
      <p:ext uri="{BB962C8B-B14F-4D97-AF65-F5344CB8AC3E}">
        <p14:creationId xmlns:p14="http://schemas.microsoft.com/office/powerpoint/2010/main" val="11377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124744"/>
            <a:ext cx="8929957" cy="2784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3436" y="509191"/>
            <a:ext cx="8862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0070C0"/>
                </a:solidFill>
              </a:rPr>
              <a:t>Porast broja blokiranih građana 30.6.2014.-30.6.2017. prema razredima visine duga i vjerovnicima (dug stariji od 365 dana)</a:t>
            </a:r>
            <a:endParaRPr lang="hr-HR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0576" y="4524608"/>
            <a:ext cx="8727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charset="0"/>
              <a:buChar char="•"/>
            </a:pPr>
            <a:r>
              <a:rPr lang="hr-HR" sz="1600" dirty="0"/>
              <a:t>Samo kod banaka se sistematski smanjuje broj blokiranih do 100 </a:t>
            </a:r>
            <a:r>
              <a:rPr lang="hr-HR" sz="1600" dirty="0" err="1"/>
              <a:t>tistuća</a:t>
            </a:r>
            <a:r>
              <a:rPr lang="hr-HR" sz="1600" dirty="0"/>
              <a:t> kuna</a:t>
            </a:r>
          </a:p>
          <a:p>
            <a:pPr marL="228594" indent="-228594">
              <a:buFont typeface="Arial" charset="0"/>
              <a:buChar char="•"/>
            </a:pPr>
            <a:endParaRPr lang="hr-HR" sz="1600" dirty="0"/>
          </a:p>
          <a:p>
            <a:pPr marL="228594" indent="-228594">
              <a:buFont typeface="Arial" charset="0"/>
              <a:buChar char="•"/>
            </a:pPr>
            <a:r>
              <a:rPr lang="hr-HR" sz="1600" dirty="0"/>
              <a:t>Najveći broj novih dužnika s blokadama iznad 365 dana je kod sektora država i ICT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5928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0" y="164637"/>
            <a:ext cx="4959717" cy="3736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371" y="400506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Nenaplaćene naknade (troškovi FINA-e i banaka) relativno više sudjeluju u ukupnom dugu dužnika s manjim iznosima duga</a:t>
            </a:r>
            <a:endParaRPr lang="hr-H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202051"/>
            <a:ext cx="6096000" cy="4771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7968" y="4805597"/>
            <a:ext cx="5856651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33" dirty="0"/>
              <a:t>Mali su udjeli banaka-vjerovnika u blokadama dužnika s manjim iznosima duga (npr. 20% od onih s dugovima 25-50 tisuća blokirale su banke).</a:t>
            </a:r>
          </a:p>
          <a:p>
            <a:endParaRPr lang="hr-HR" sz="1333" dirty="0"/>
          </a:p>
          <a:p>
            <a:r>
              <a:rPr lang="hr-HR" sz="1333" dirty="0"/>
              <a:t>Veliki su udjeli banaka-vjerovnika u blokadama dužnika s većim iznosima duga (npr. 60% od onih s dugovima iznad 1M HRK blokirale su banke čija potraživanja čine više od 80% njihovog ukupnog duga)</a:t>
            </a:r>
            <a:endParaRPr lang="hr-HR" sz="1333" dirty="0"/>
          </a:p>
        </p:txBody>
      </p:sp>
    </p:spTree>
    <p:extLst>
      <p:ext uri="{BB962C8B-B14F-4D97-AF65-F5344CB8AC3E}">
        <p14:creationId xmlns:p14="http://schemas.microsoft.com/office/powerpoint/2010/main" val="1445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981</Words>
  <Application>Microsoft Macintosh PowerPoint</Application>
  <PresentationFormat>Widescreen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Mangal</vt:lpstr>
      <vt:lpstr>Arial</vt:lpstr>
      <vt:lpstr>Office Theme</vt:lpstr>
      <vt:lpstr>PowerPoint Presentation</vt:lpstr>
      <vt:lpstr>Što govore brojke?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Što je još ostalo slabo poznato (smjerovi za daljnja istraživanja)</vt:lpstr>
      <vt:lpstr>Preporuke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Velimir Šonje</dc:creator>
  <cp:lastModifiedBy>Velimir Šonje</cp:lastModifiedBy>
  <cp:revision>8</cp:revision>
  <dcterms:created xsi:type="dcterms:W3CDTF">2017-11-21T22:44:59Z</dcterms:created>
  <dcterms:modified xsi:type="dcterms:W3CDTF">2017-11-22T17:23:20Z</dcterms:modified>
</cp:coreProperties>
</file>