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6" r:id="rId3"/>
    <p:sldId id="258" r:id="rId4"/>
    <p:sldId id="259" r:id="rId5"/>
    <p:sldId id="267" r:id="rId6"/>
    <p:sldId id="261" r:id="rId7"/>
    <p:sldId id="262" r:id="rId8"/>
    <p:sldId id="268" r:id="rId9"/>
    <p:sldId id="263" r:id="rId10"/>
    <p:sldId id="264" r:id="rId11"/>
    <p:sldId id="265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65"/>
  </p:normalViewPr>
  <p:slideViewPr>
    <p:cSldViewPr snapToGrid="0" snapToObjects="1">
      <p:cViewPr varScale="1">
        <p:scale>
          <a:sx n="114" d="100"/>
          <a:sy n="114" d="100"/>
        </p:scale>
        <p:origin x="4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/Users/velimirsonje/Dropbox/BANKA/2017_Kamatna%20marz&#780;a/slike%203-5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file:////Users/velimirsonje/Dropbox/BANKA/2017_Kamatna%20marz&#780;a/slike%203-5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velimirsonje/Dropbox/HUB%20Pregled%203_2017/5_12_26_27_28_29_30_31_34_Profitabilnost%20HRV%20banaka_201706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oleObject" Target="file:////Users/velimirsonje/Dropbox/BANKA/2017_Kamatna%20marz&#780;a/Slika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810212017555182"/>
          <c:y val="0.0421393841166937"/>
          <c:w val="0.892339453982187"/>
          <c:h val="0.744075855996121"/>
        </c:manualLayout>
      </c:layout>
      <c:lineChart>
        <c:grouping val="standard"/>
        <c:varyColors val="0"/>
        <c:ser>
          <c:idx val="0"/>
          <c:order val="0"/>
          <c:tx>
            <c:strRef>
              <c:f>Sheet1!$H$7</c:f>
              <c:strCache>
                <c:ptCount val="1"/>
                <c:pt idx="0">
                  <c:v>6mEURNRS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Sheet1!$G$8:$G$27</c:f>
              <c:numCache>
                <c:formatCode>mmm\-yy</c:formatCode>
                <c:ptCount val="20"/>
                <c:pt idx="0">
                  <c:v>41244.0</c:v>
                </c:pt>
                <c:pt idx="1">
                  <c:v>41306.0</c:v>
                </c:pt>
                <c:pt idx="2">
                  <c:v>41395.0</c:v>
                </c:pt>
                <c:pt idx="3">
                  <c:v>41487.0</c:v>
                </c:pt>
                <c:pt idx="4">
                  <c:v>41579.0</c:v>
                </c:pt>
                <c:pt idx="5">
                  <c:v>41671.0</c:v>
                </c:pt>
                <c:pt idx="6">
                  <c:v>41760.0</c:v>
                </c:pt>
                <c:pt idx="7">
                  <c:v>41852.0</c:v>
                </c:pt>
                <c:pt idx="8">
                  <c:v>41944.0</c:v>
                </c:pt>
                <c:pt idx="9">
                  <c:v>42036.0</c:v>
                </c:pt>
                <c:pt idx="10">
                  <c:v>42125.0</c:v>
                </c:pt>
                <c:pt idx="11">
                  <c:v>42217.0</c:v>
                </c:pt>
                <c:pt idx="12">
                  <c:v>42309.0</c:v>
                </c:pt>
                <c:pt idx="13">
                  <c:v>42401.0</c:v>
                </c:pt>
                <c:pt idx="14">
                  <c:v>42491.0</c:v>
                </c:pt>
                <c:pt idx="15">
                  <c:v>42583.0</c:v>
                </c:pt>
                <c:pt idx="16">
                  <c:v>42675.0</c:v>
                </c:pt>
                <c:pt idx="17">
                  <c:v>42767.0</c:v>
                </c:pt>
                <c:pt idx="18">
                  <c:v>42856.0</c:v>
                </c:pt>
                <c:pt idx="19">
                  <c:v>42948.0</c:v>
                </c:pt>
              </c:numCache>
            </c:numRef>
          </c:cat>
          <c:val>
            <c:numRef>
              <c:f>Sheet1!$H$8:$H$27</c:f>
              <c:numCache>
                <c:formatCode>General</c:formatCode>
                <c:ptCount val="20"/>
                <c:pt idx="0">
                  <c:v>3.25</c:v>
                </c:pt>
                <c:pt idx="1">
                  <c:v>3.21</c:v>
                </c:pt>
                <c:pt idx="2">
                  <c:v>3.25</c:v>
                </c:pt>
                <c:pt idx="3">
                  <c:v>3.07</c:v>
                </c:pt>
                <c:pt idx="4">
                  <c:v>3.0</c:v>
                </c:pt>
                <c:pt idx="5">
                  <c:v>2.84</c:v>
                </c:pt>
                <c:pt idx="6">
                  <c:v>2.7</c:v>
                </c:pt>
                <c:pt idx="7">
                  <c:v>2.61</c:v>
                </c:pt>
                <c:pt idx="8">
                  <c:v>2.52</c:v>
                </c:pt>
                <c:pt idx="9">
                  <c:v>2.42</c:v>
                </c:pt>
                <c:pt idx="10">
                  <c:v>2.29</c:v>
                </c:pt>
                <c:pt idx="11">
                  <c:v>2.21</c:v>
                </c:pt>
                <c:pt idx="12">
                  <c:v>2.06</c:v>
                </c:pt>
                <c:pt idx="13">
                  <c:v>1.91</c:v>
                </c:pt>
                <c:pt idx="14">
                  <c:v>1.75</c:v>
                </c:pt>
                <c:pt idx="15">
                  <c:v>1.58</c:v>
                </c:pt>
                <c:pt idx="16">
                  <c:v>1.4</c:v>
                </c:pt>
                <c:pt idx="17">
                  <c:v>1.23</c:v>
                </c:pt>
                <c:pt idx="18">
                  <c:v>1.04</c:v>
                </c:pt>
                <c:pt idx="19">
                  <c:v>0.91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Sheet1!$I$7</c:f>
              <c:strCache>
                <c:ptCount val="1"/>
                <c:pt idx="0">
                  <c:v>6mHRKNRS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Sheet1!$G$8:$G$27</c:f>
              <c:numCache>
                <c:formatCode>mmm\-yy</c:formatCode>
                <c:ptCount val="20"/>
                <c:pt idx="0">
                  <c:v>41244.0</c:v>
                </c:pt>
                <c:pt idx="1">
                  <c:v>41306.0</c:v>
                </c:pt>
                <c:pt idx="2">
                  <c:v>41395.0</c:v>
                </c:pt>
                <c:pt idx="3">
                  <c:v>41487.0</c:v>
                </c:pt>
                <c:pt idx="4">
                  <c:v>41579.0</c:v>
                </c:pt>
                <c:pt idx="5">
                  <c:v>41671.0</c:v>
                </c:pt>
                <c:pt idx="6">
                  <c:v>41760.0</c:v>
                </c:pt>
                <c:pt idx="7">
                  <c:v>41852.0</c:v>
                </c:pt>
                <c:pt idx="8">
                  <c:v>41944.0</c:v>
                </c:pt>
                <c:pt idx="9">
                  <c:v>42036.0</c:v>
                </c:pt>
                <c:pt idx="10">
                  <c:v>42125.0</c:v>
                </c:pt>
                <c:pt idx="11">
                  <c:v>42217.0</c:v>
                </c:pt>
                <c:pt idx="12">
                  <c:v>42309.0</c:v>
                </c:pt>
                <c:pt idx="13">
                  <c:v>42401.0</c:v>
                </c:pt>
                <c:pt idx="14">
                  <c:v>42491.0</c:v>
                </c:pt>
                <c:pt idx="15">
                  <c:v>42583.0</c:v>
                </c:pt>
                <c:pt idx="16">
                  <c:v>42675.0</c:v>
                </c:pt>
                <c:pt idx="17">
                  <c:v>42767.0</c:v>
                </c:pt>
                <c:pt idx="18">
                  <c:v>42856.0</c:v>
                </c:pt>
                <c:pt idx="19">
                  <c:v>42948.0</c:v>
                </c:pt>
              </c:numCache>
            </c:numRef>
          </c:cat>
          <c:val>
            <c:numRef>
              <c:f>Sheet1!$I$8:$I$27</c:f>
              <c:numCache>
                <c:formatCode>General</c:formatCode>
                <c:ptCount val="20"/>
                <c:pt idx="0">
                  <c:v>2.43</c:v>
                </c:pt>
                <c:pt idx="1">
                  <c:v>2.41</c:v>
                </c:pt>
                <c:pt idx="2">
                  <c:v>2.53</c:v>
                </c:pt>
                <c:pt idx="3">
                  <c:v>2.37</c:v>
                </c:pt>
                <c:pt idx="4">
                  <c:v>2.11</c:v>
                </c:pt>
                <c:pt idx="5">
                  <c:v>1.9</c:v>
                </c:pt>
                <c:pt idx="6">
                  <c:v>2.06</c:v>
                </c:pt>
                <c:pt idx="7">
                  <c:v>1.86</c:v>
                </c:pt>
                <c:pt idx="8">
                  <c:v>1.78</c:v>
                </c:pt>
                <c:pt idx="9">
                  <c:v>1.66</c:v>
                </c:pt>
                <c:pt idx="10">
                  <c:v>1.69</c:v>
                </c:pt>
                <c:pt idx="11">
                  <c:v>1.49</c:v>
                </c:pt>
                <c:pt idx="12">
                  <c:v>1.45</c:v>
                </c:pt>
                <c:pt idx="13">
                  <c:v>1.4</c:v>
                </c:pt>
                <c:pt idx="14">
                  <c:v>1.34</c:v>
                </c:pt>
                <c:pt idx="15">
                  <c:v>1.22</c:v>
                </c:pt>
                <c:pt idx="16">
                  <c:v>1.08</c:v>
                </c:pt>
                <c:pt idx="17">
                  <c:v>0.96</c:v>
                </c:pt>
                <c:pt idx="18">
                  <c:v>0.84</c:v>
                </c:pt>
                <c:pt idx="19">
                  <c:v>0.76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Sheet1!$J$7</c:f>
              <c:strCache>
                <c:ptCount val="1"/>
                <c:pt idx="0">
                  <c:v>6mEURIBOR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Sheet1!$G$8:$G$27</c:f>
              <c:numCache>
                <c:formatCode>mmm\-yy</c:formatCode>
                <c:ptCount val="20"/>
                <c:pt idx="0">
                  <c:v>41244.0</c:v>
                </c:pt>
                <c:pt idx="1">
                  <c:v>41306.0</c:v>
                </c:pt>
                <c:pt idx="2">
                  <c:v>41395.0</c:v>
                </c:pt>
                <c:pt idx="3">
                  <c:v>41487.0</c:v>
                </c:pt>
                <c:pt idx="4">
                  <c:v>41579.0</c:v>
                </c:pt>
                <c:pt idx="5">
                  <c:v>41671.0</c:v>
                </c:pt>
                <c:pt idx="6">
                  <c:v>41760.0</c:v>
                </c:pt>
                <c:pt idx="7">
                  <c:v>41852.0</c:v>
                </c:pt>
                <c:pt idx="8">
                  <c:v>41944.0</c:v>
                </c:pt>
                <c:pt idx="9">
                  <c:v>42036.0</c:v>
                </c:pt>
                <c:pt idx="10">
                  <c:v>42125.0</c:v>
                </c:pt>
                <c:pt idx="11">
                  <c:v>42217.0</c:v>
                </c:pt>
                <c:pt idx="12">
                  <c:v>42309.0</c:v>
                </c:pt>
                <c:pt idx="13">
                  <c:v>42401.0</c:v>
                </c:pt>
                <c:pt idx="14">
                  <c:v>42491.0</c:v>
                </c:pt>
                <c:pt idx="15">
                  <c:v>42583.0</c:v>
                </c:pt>
                <c:pt idx="16">
                  <c:v>42675.0</c:v>
                </c:pt>
                <c:pt idx="17">
                  <c:v>42767.0</c:v>
                </c:pt>
                <c:pt idx="18">
                  <c:v>42856.0</c:v>
                </c:pt>
                <c:pt idx="19">
                  <c:v>42948.0</c:v>
                </c:pt>
              </c:numCache>
            </c:numRef>
          </c:cat>
          <c:val>
            <c:numRef>
              <c:f>Sheet1!$J$8:$J$27</c:f>
              <c:numCache>
                <c:formatCode>General</c:formatCode>
                <c:ptCount val="20"/>
                <c:pt idx="0">
                  <c:v>0.076</c:v>
                </c:pt>
                <c:pt idx="1">
                  <c:v>0.328</c:v>
                </c:pt>
                <c:pt idx="2">
                  <c:v>0.299</c:v>
                </c:pt>
                <c:pt idx="3">
                  <c:v>0.344</c:v>
                </c:pt>
                <c:pt idx="4">
                  <c:v>0.331</c:v>
                </c:pt>
                <c:pt idx="5">
                  <c:v>0.387</c:v>
                </c:pt>
                <c:pt idx="6">
                  <c:v>0.394</c:v>
                </c:pt>
                <c:pt idx="7">
                  <c:v>0.259</c:v>
                </c:pt>
                <c:pt idx="8">
                  <c:v>0.179</c:v>
                </c:pt>
                <c:pt idx="9">
                  <c:v>0.11</c:v>
                </c:pt>
                <c:pt idx="10">
                  <c:v>0.049</c:v>
                </c:pt>
                <c:pt idx="11">
                  <c:v>0.039</c:v>
                </c:pt>
                <c:pt idx="12">
                  <c:v>-0.045</c:v>
                </c:pt>
                <c:pt idx="13">
                  <c:v>-0.135</c:v>
                </c:pt>
                <c:pt idx="14">
                  <c:v>-0.153</c:v>
                </c:pt>
                <c:pt idx="15">
                  <c:v>-0.193</c:v>
                </c:pt>
                <c:pt idx="16">
                  <c:v>-0.219</c:v>
                </c:pt>
                <c:pt idx="17">
                  <c:v>-0.237</c:v>
                </c:pt>
                <c:pt idx="18">
                  <c:v>-0.254</c:v>
                </c:pt>
                <c:pt idx="19">
                  <c:v>-0.273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681432240"/>
        <c:axId val="-681054336"/>
      </c:lineChart>
      <c:dateAx>
        <c:axId val="-68143224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681054336"/>
        <c:crossesAt val="-1.0"/>
        <c:auto val="1"/>
        <c:lblOffset val="100"/>
        <c:baseTimeUnit val="months"/>
      </c:dateAx>
      <c:valAx>
        <c:axId val="-681054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681432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cat>
            <c:strRef>
              <c:f>Sheet1!$C$39:$C$66</c:f>
              <c:strCache>
                <c:ptCount val="28"/>
                <c:pt idx="0">
                  <c:v>Mađarska</c:v>
                </c:pt>
                <c:pt idx="1">
                  <c:v>Bugarska</c:v>
                </c:pt>
                <c:pt idx="2">
                  <c:v>Hrvatska</c:v>
                </c:pt>
                <c:pt idx="3">
                  <c:v>Rumunjska</c:v>
                </c:pt>
                <c:pt idx="4">
                  <c:v>Slovačka</c:v>
                </c:pt>
                <c:pt idx="5">
                  <c:v>Poljska</c:v>
                </c:pt>
                <c:pt idx="6">
                  <c:v>Grčka</c:v>
                </c:pt>
                <c:pt idx="7">
                  <c:v>Češka</c:v>
                </c:pt>
                <c:pt idx="8">
                  <c:v>Cipar</c:v>
                </c:pt>
                <c:pt idx="9">
                  <c:v>Estonija</c:v>
                </c:pt>
                <c:pt idx="10">
                  <c:v>Slovenija</c:v>
                </c:pt>
                <c:pt idx="11">
                  <c:v>Španjolska</c:v>
                </c:pt>
                <c:pt idx="12">
                  <c:v>Latvija</c:v>
                </c:pt>
                <c:pt idx="13">
                  <c:v>Malta</c:v>
                </c:pt>
                <c:pt idx="14">
                  <c:v>Portugal</c:v>
                </c:pt>
                <c:pt idx="15">
                  <c:v>Litva</c:v>
                </c:pt>
                <c:pt idx="16">
                  <c:v>Austrija</c:v>
                </c:pt>
                <c:pt idx="17">
                  <c:v>Irska</c:v>
                </c:pt>
                <c:pt idx="18">
                  <c:v>Belgija</c:v>
                </c:pt>
                <c:pt idx="19">
                  <c:v>Italija</c:v>
                </c:pt>
                <c:pt idx="20">
                  <c:v>Nizozemska</c:v>
                </c:pt>
                <c:pt idx="21">
                  <c:v>Njemačka</c:v>
                </c:pt>
                <c:pt idx="22">
                  <c:v>Francuska</c:v>
                </c:pt>
                <c:pt idx="23">
                  <c:v>Danska</c:v>
                </c:pt>
                <c:pt idx="24">
                  <c:v>Švedska</c:v>
                </c:pt>
                <c:pt idx="25">
                  <c:v>U.K.</c:v>
                </c:pt>
                <c:pt idx="26">
                  <c:v>Luksemburg</c:v>
                </c:pt>
                <c:pt idx="27">
                  <c:v>Finska</c:v>
                </c:pt>
              </c:strCache>
            </c:strRef>
          </c:cat>
          <c:val>
            <c:numRef>
              <c:f>Sheet1!$D$39:$D$66</c:f>
              <c:numCache>
                <c:formatCode>General</c:formatCode>
                <c:ptCount val="28"/>
                <c:pt idx="0">
                  <c:v>3.0616</c:v>
                </c:pt>
                <c:pt idx="1">
                  <c:v>3.0564</c:v>
                </c:pt>
                <c:pt idx="2">
                  <c:v>2.934</c:v>
                </c:pt>
                <c:pt idx="3">
                  <c:v>2.7948</c:v>
                </c:pt>
                <c:pt idx="4">
                  <c:v>2.4956</c:v>
                </c:pt>
                <c:pt idx="5">
                  <c:v>2.4644</c:v>
                </c:pt>
                <c:pt idx="6">
                  <c:v>2.4588</c:v>
                </c:pt>
                <c:pt idx="7">
                  <c:v>2.4416</c:v>
                </c:pt>
                <c:pt idx="8">
                  <c:v>2.1908</c:v>
                </c:pt>
                <c:pt idx="9">
                  <c:v>2.0216</c:v>
                </c:pt>
                <c:pt idx="10">
                  <c:v>1.9912</c:v>
                </c:pt>
                <c:pt idx="11">
                  <c:v>1.972</c:v>
                </c:pt>
                <c:pt idx="12">
                  <c:v>1.8732</c:v>
                </c:pt>
                <c:pt idx="13">
                  <c:v>1.8584</c:v>
                </c:pt>
                <c:pt idx="14">
                  <c:v>1.6108</c:v>
                </c:pt>
                <c:pt idx="15">
                  <c:v>1.6008</c:v>
                </c:pt>
                <c:pt idx="16">
                  <c:v>1.5096</c:v>
                </c:pt>
                <c:pt idx="17">
                  <c:v>1.5068</c:v>
                </c:pt>
                <c:pt idx="18">
                  <c:v>1.3816</c:v>
                </c:pt>
                <c:pt idx="19">
                  <c:v>1.358</c:v>
                </c:pt>
                <c:pt idx="20">
                  <c:v>1.2856</c:v>
                </c:pt>
                <c:pt idx="21">
                  <c:v>1.1252</c:v>
                </c:pt>
                <c:pt idx="22">
                  <c:v>0.956</c:v>
                </c:pt>
                <c:pt idx="23">
                  <c:v>0.9504</c:v>
                </c:pt>
                <c:pt idx="24">
                  <c:v>0.9372</c:v>
                </c:pt>
                <c:pt idx="25">
                  <c:v>0.8192</c:v>
                </c:pt>
                <c:pt idx="26">
                  <c:v>0.6964</c:v>
                </c:pt>
                <c:pt idx="27">
                  <c:v>0.6496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680752416"/>
        <c:axId val="-1104499552"/>
      </c:barChart>
      <c:catAx>
        <c:axId val="-680752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04499552"/>
        <c:crosses val="autoZero"/>
        <c:auto val="1"/>
        <c:lblAlgn val="ctr"/>
        <c:lblOffset val="100"/>
        <c:noMultiLvlLbl val="0"/>
      </c:catAx>
      <c:valAx>
        <c:axId val="-1104499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680752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854962469407852"/>
          <c:y val="0.0603866158727163"/>
          <c:w val="0.856210225434149"/>
          <c:h val="0.688407407407407"/>
        </c:manualLayout>
      </c:layout>
      <c:lineChart>
        <c:grouping val="standard"/>
        <c:varyColors val="0"/>
        <c:ser>
          <c:idx val="2"/>
          <c:order val="0"/>
          <c:tx>
            <c:strRef>
              <c:f>Grafovi_5_26_27_28_29_30_31!$D$1</c:f>
              <c:strCache>
                <c:ptCount val="1"/>
                <c:pt idx="0">
                  <c:v>A</c:v>
                </c:pt>
              </c:strCache>
            </c:strRef>
          </c:tx>
          <c:spPr>
            <a:ln w="12700">
              <a:solidFill>
                <a:srgbClr val="000090"/>
              </a:solidFill>
              <a:prstDash val="solid"/>
            </a:ln>
          </c:spPr>
          <c:marker>
            <c:symbol val="none"/>
          </c:marker>
          <c:cat>
            <c:strRef>
              <c:f>Grafovi_5_26_27_28_29_30_31!$A$2:$A$68</c:f>
              <c:strCache>
                <c:ptCount val="67"/>
                <c:pt idx="0">
                  <c:v>31.12.2000.</c:v>
                </c:pt>
                <c:pt idx="1">
                  <c:v>31.03.2001.</c:v>
                </c:pt>
                <c:pt idx="2">
                  <c:v>30.06.2001.</c:v>
                </c:pt>
                <c:pt idx="3">
                  <c:v>30.09.2001.</c:v>
                </c:pt>
                <c:pt idx="4">
                  <c:v>31.12.2001.</c:v>
                </c:pt>
                <c:pt idx="5">
                  <c:v>31.03.2002.</c:v>
                </c:pt>
                <c:pt idx="6">
                  <c:v>30.06.2002.</c:v>
                </c:pt>
                <c:pt idx="7">
                  <c:v>30.09.2002.</c:v>
                </c:pt>
                <c:pt idx="8">
                  <c:v>31.12.2002.</c:v>
                </c:pt>
                <c:pt idx="9">
                  <c:v>31.03.2003.</c:v>
                </c:pt>
                <c:pt idx="10">
                  <c:v>30.06.2003.</c:v>
                </c:pt>
                <c:pt idx="11">
                  <c:v>30.09.2003.</c:v>
                </c:pt>
                <c:pt idx="12">
                  <c:v>31.12.2003.</c:v>
                </c:pt>
                <c:pt idx="13">
                  <c:v>31.03.2004.</c:v>
                </c:pt>
                <c:pt idx="14">
                  <c:v>30.06.2004.</c:v>
                </c:pt>
                <c:pt idx="15">
                  <c:v>30.09.2004.</c:v>
                </c:pt>
                <c:pt idx="16">
                  <c:v>31.12.2004.</c:v>
                </c:pt>
                <c:pt idx="17">
                  <c:v>31.03.2005.</c:v>
                </c:pt>
                <c:pt idx="18">
                  <c:v>30.06.2005.</c:v>
                </c:pt>
                <c:pt idx="19">
                  <c:v>30.09.2005.</c:v>
                </c:pt>
                <c:pt idx="20">
                  <c:v>31.12.2005.</c:v>
                </c:pt>
                <c:pt idx="21">
                  <c:v>31.03.2006.</c:v>
                </c:pt>
                <c:pt idx="22">
                  <c:v>30.06.2006.</c:v>
                </c:pt>
                <c:pt idx="23">
                  <c:v>30.09.2006.</c:v>
                </c:pt>
                <c:pt idx="24">
                  <c:v>31.12.2006.</c:v>
                </c:pt>
                <c:pt idx="25">
                  <c:v>31.03.2007.</c:v>
                </c:pt>
                <c:pt idx="26">
                  <c:v>30.06.2007.</c:v>
                </c:pt>
                <c:pt idx="27">
                  <c:v>30.09.2007.</c:v>
                </c:pt>
                <c:pt idx="28">
                  <c:v>31.12.2007.</c:v>
                </c:pt>
                <c:pt idx="29">
                  <c:v>30.03.2008.</c:v>
                </c:pt>
                <c:pt idx="30">
                  <c:v>30.06.2008.</c:v>
                </c:pt>
                <c:pt idx="31">
                  <c:v>30.09.2008.</c:v>
                </c:pt>
                <c:pt idx="32">
                  <c:v>31.12.2008.</c:v>
                </c:pt>
                <c:pt idx="33">
                  <c:v>30.03.2008.</c:v>
                </c:pt>
                <c:pt idx="34">
                  <c:v>30.06.2009.</c:v>
                </c:pt>
                <c:pt idx="35">
                  <c:v>30.09.2009.</c:v>
                </c:pt>
                <c:pt idx="36">
                  <c:v>31.12.2009.</c:v>
                </c:pt>
                <c:pt idx="37">
                  <c:v>31.03.2010.</c:v>
                </c:pt>
                <c:pt idx="38">
                  <c:v>30.06.2010.</c:v>
                </c:pt>
                <c:pt idx="39">
                  <c:v>30.09.2010.</c:v>
                </c:pt>
                <c:pt idx="40">
                  <c:v>31.12.2010.</c:v>
                </c:pt>
                <c:pt idx="41">
                  <c:v>31.03.2011.</c:v>
                </c:pt>
                <c:pt idx="42">
                  <c:v>30.06.2011.</c:v>
                </c:pt>
                <c:pt idx="43">
                  <c:v>30.09.2011.</c:v>
                </c:pt>
                <c:pt idx="44">
                  <c:v>31.12.2011.</c:v>
                </c:pt>
                <c:pt idx="45">
                  <c:v>31.03.2012.</c:v>
                </c:pt>
                <c:pt idx="46">
                  <c:v>30.06.2012.</c:v>
                </c:pt>
                <c:pt idx="47">
                  <c:v>30.09.2012.</c:v>
                </c:pt>
                <c:pt idx="48">
                  <c:v>31.12.2012.</c:v>
                </c:pt>
                <c:pt idx="49">
                  <c:v>31.03.2013.</c:v>
                </c:pt>
                <c:pt idx="50">
                  <c:v>30.06.2013.</c:v>
                </c:pt>
                <c:pt idx="51">
                  <c:v>30.09.2013.</c:v>
                </c:pt>
                <c:pt idx="52">
                  <c:v>31.12.2013.</c:v>
                </c:pt>
                <c:pt idx="53">
                  <c:v>31.03.2014.</c:v>
                </c:pt>
                <c:pt idx="54">
                  <c:v>30.06.2014.</c:v>
                </c:pt>
                <c:pt idx="55">
                  <c:v>30.09.2014.</c:v>
                </c:pt>
                <c:pt idx="56">
                  <c:v>31.12.2014.</c:v>
                </c:pt>
                <c:pt idx="57">
                  <c:v>31.03.2015.</c:v>
                </c:pt>
                <c:pt idx="58">
                  <c:v>30/06/2015/</c:v>
                </c:pt>
                <c:pt idx="59">
                  <c:v>30.09.2015.</c:v>
                </c:pt>
                <c:pt idx="60">
                  <c:v>31/12/2015/</c:v>
                </c:pt>
                <c:pt idx="61">
                  <c:v>31/03/2016/</c:v>
                </c:pt>
                <c:pt idx="62">
                  <c:v>30/06/2016/</c:v>
                </c:pt>
                <c:pt idx="63">
                  <c:v>30/09/2016/</c:v>
                </c:pt>
                <c:pt idx="64">
                  <c:v>31/12/2016/</c:v>
                </c:pt>
                <c:pt idx="65">
                  <c:v>31/03/2017/</c:v>
                </c:pt>
                <c:pt idx="66">
                  <c:v>30/06/2017/</c:v>
                </c:pt>
              </c:strCache>
            </c:strRef>
          </c:cat>
          <c:val>
            <c:numRef>
              <c:f>Grafovi_5_26_27_28_29_30_31!$D$2:$D$68</c:f>
              <c:numCache>
                <c:formatCode>0.00%</c:formatCode>
                <c:ptCount val="67"/>
                <c:pt idx="0">
                  <c:v>0.0912777848776888</c:v>
                </c:pt>
                <c:pt idx="1">
                  <c:v>0.0881344680993517</c:v>
                </c:pt>
                <c:pt idx="2">
                  <c:v>0.0853434112069397</c:v>
                </c:pt>
                <c:pt idx="3">
                  <c:v>0.0828765762891267</c:v>
                </c:pt>
                <c:pt idx="4">
                  <c:v>0.0794201651957885</c:v>
                </c:pt>
                <c:pt idx="5">
                  <c:v>0.0759132168883989</c:v>
                </c:pt>
                <c:pt idx="6">
                  <c:v>0.07318162195216</c:v>
                </c:pt>
                <c:pt idx="7">
                  <c:v>0.0707386764893197</c:v>
                </c:pt>
                <c:pt idx="8">
                  <c:v>0.0697600996642463</c:v>
                </c:pt>
                <c:pt idx="9">
                  <c:v>0.0690746467556612</c:v>
                </c:pt>
                <c:pt idx="10">
                  <c:v>0.0682974411239349</c:v>
                </c:pt>
                <c:pt idx="11">
                  <c:v>0.0670940268794263</c:v>
                </c:pt>
                <c:pt idx="12">
                  <c:v>0.0653058682190188</c:v>
                </c:pt>
                <c:pt idx="13">
                  <c:v>0.0686122704140112</c:v>
                </c:pt>
                <c:pt idx="14">
                  <c:v>0.067287622718628</c:v>
                </c:pt>
                <c:pt idx="15">
                  <c:v>0.0660247452341802</c:v>
                </c:pt>
                <c:pt idx="16">
                  <c:v>0.0595846352626501</c:v>
                </c:pt>
                <c:pt idx="17">
                  <c:v>0.0589312978843513</c:v>
                </c:pt>
                <c:pt idx="18">
                  <c:v>0.0585711432826067</c:v>
                </c:pt>
                <c:pt idx="19">
                  <c:v>0.0589234254016801</c:v>
                </c:pt>
                <c:pt idx="20">
                  <c:v>0.0579205565417538</c:v>
                </c:pt>
                <c:pt idx="21">
                  <c:v>0.0575607551766883</c:v>
                </c:pt>
                <c:pt idx="22">
                  <c:v>0.0569099384798426</c:v>
                </c:pt>
                <c:pt idx="23">
                  <c:v>0.0564645216356772</c:v>
                </c:pt>
                <c:pt idx="24">
                  <c:v>0.0567116313492275</c:v>
                </c:pt>
                <c:pt idx="25">
                  <c:v>0.0565775561606206</c:v>
                </c:pt>
                <c:pt idx="26">
                  <c:v>0.057017875943098</c:v>
                </c:pt>
                <c:pt idx="27">
                  <c:v>0.0575451065646134</c:v>
                </c:pt>
                <c:pt idx="28">
                  <c:v>0.0589232154020398</c:v>
                </c:pt>
                <c:pt idx="29">
                  <c:v>0.0603912579949065</c:v>
                </c:pt>
                <c:pt idx="30">
                  <c:v>0.0620356370530288</c:v>
                </c:pt>
                <c:pt idx="31">
                  <c:v>0.0638524473410439</c:v>
                </c:pt>
                <c:pt idx="32">
                  <c:v>0.0652729552505128</c:v>
                </c:pt>
                <c:pt idx="33">
                  <c:v>0.0665173595834548</c:v>
                </c:pt>
                <c:pt idx="34">
                  <c:v>0.0668134786142752</c:v>
                </c:pt>
                <c:pt idx="35">
                  <c:v>0.0664490282340195</c:v>
                </c:pt>
                <c:pt idx="36">
                  <c:v>0.0649907435883106</c:v>
                </c:pt>
                <c:pt idx="37">
                  <c:v>0.0630129633889746</c:v>
                </c:pt>
                <c:pt idx="38">
                  <c:v>0.0612415710635697</c:v>
                </c:pt>
                <c:pt idx="39">
                  <c:v>0.0597646875072751</c:v>
                </c:pt>
                <c:pt idx="40">
                  <c:v>0.0588710831541948</c:v>
                </c:pt>
                <c:pt idx="41">
                  <c:v>0.0582891228906703</c:v>
                </c:pt>
                <c:pt idx="42">
                  <c:v>0.0580708929657226</c:v>
                </c:pt>
                <c:pt idx="43">
                  <c:v>0.0580101383875232</c:v>
                </c:pt>
                <c:pt idx="44">
                  <c:v>0.0577058308323467</c:v>
                </c:pt>
                <c:pt idx="45">
                  <c:v>0.0578775007332034</c:v>
                </c:pt>
                <c:pt idx="46">
                  <c:v>0.0576</c:v>
                </c:pt>
                <c:pt idx="47">
                  <c:v>0.0566106369988191</c:v>
                </c:pt>
                <c:pt idx="48">
                  <c:v>0.0567</c:v>
                </c:pt>
                <c:pt idx="49">
                  <c:v>0.0556</c:v>
                </c:pt>
                <c:pt idx="50">
                  <c:v>0.0545</c:v>
                </c:pt>
                <c:pt idx="51">
                  <c:v>0.0541</c:v>
                </c:pt>
                <c:pt idx="52">
                  <c:v>0.0531</c:v>
                </c:pt>
                <c:pt idx="53">
                  <c:v>0.0518</c:v>
                </c:pt>
                <c:pt idx="54">
                  <c:v>0.0517891369873864</c:v>
                </c:pt>
                <c:pt idx="55">
                  <c:v>0.0514815709920354</c:v>
                </c:pt>
                <c:pt idx="56">
                  <c:v>0.0503161375103721</c:v>
                </c:pt>
                <c:pt idx="57">
                  <c:v>0.0502614957921664</c:v>
                </c:pt>
                <c:pt idx="58">
                  <c:v>0.0495948717840313</c:v>
                </c:pt>
                <c:pt idx="59">
                  <c:v>0.0484367510709268</c:v>
                </c:pt>
                <c:pt idx="60">
                  <c:v>0.0482853162627766</c:v>
                </c:pt>
                <c:pt idx="61">
                  <c:v>0.0477159576588563</c:v>
                </c:pt>
                <c:pt idx="62">
                  <c:v>0.047146885626876</c:v>
                </c:pt>
                <c:pt idx="63">
                  <c:v>0.0468717077948787</c:v>
                </c:pt>
                <c:pt idx="64">
                  <c:v>0.0459128810532592</c:v>
                </c:pt>
                <c:pt idx="65">
                  <c:v>0.0446375987117992</c:v>
                </c:pt>
                <c:pt idx="66">
                  <c:v>0.0435214398999811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Grafovi_5_26_27_28_29_30_31!$E$1</c:f>
              <c:strCache>
                <c:ptCount val="1"/>
                <c:pt idx="0">
                  <c:v>P</c:v>
                </c:pt>
              </c:strCache>
            </c:strRef>
          </c:tx>
          <c:spPr>
            <a:ln w="38100">
              <a:solidFill>
                <a:srgbClr val="000090"/>
              </a:solidFill>
              <a:prstDash val="solid"/>
            </a:ln>
          </c:spPr>
          <c:marker>
            <c:symbol val="none"/>
          </c:marker>
          <c:cat>
            <c:strRef>
              <c:f>Grafovi_5_26_27_28_29_30_31!$A$2:$A$68</c:f>
              <c:strCache>
                <c:ptCount val="67"/>
                <c:pt idx="0">
                  <c:v>31.12.2000.</c:v>
                </c:pt>
                <c:pt idx="1">
                  <c:v>31.03.2001.</c:v>
                </c:pt>
                <c:pt idx="2">
                  <c:v>30.06.2001.</c:v>
                </c:pt>
                <c:pt idx="3">
                  <c:v>30.09.2001.</c:v>
                </c:pt>
                <c:pt idx="4">
                  <c:v>31.12.2001.</c:v>
                </c:pt>
                <c:pt idx="5">
                  <c:v>31.03.2002.</c:v>
                </c:pt>
                <c:pt idx="6">
                  <c:v>30.06.2002.</c:v>
                </c:pt>
                <c:pt idx="7">
                  <c:v>30.09.2002.</c:v>
                </c:pt>
                <c:pt idx="8">
                  <c:v>31.12.2002.</c:v>
                </c:pt>
                <c:pt idx="9">
                  <c:v>31.03.2003.</c:v>
                </c:pt>
                <c:pt idx="10">
                  <c:v>30.06.2003.</c:v>
                </c:pt>
                <c:pt idx="11">
                  <c:v>30.09.2003.</c:v>
                </c:pt>
                <c:pt idx="12">
                  <c:v>31.12.2003.</c:v>
                </c:pt>
                <c:pt idx="13">
                  <c:v>31.03.2004.</c:v>
                </c:pt>
                <c:pt idx="14">
                  <c:v>30.06.2004.</c:v>
                </c:pt>
                <c:pt idx="15">
                  <c:v>30.09.2004.</c:v>
                </c:pt>
                <c:pt idx="16">
                  <c:v>31.12.2004.</c:v>
                </c:pt>
                <c:pt idx="17">
                  <c:v>31.03.2005.</c:v>
                </c:pt>
                <c:pt idx="18">
                  <c:v>30.06.2005.</c:v>
                </c:pt>
                <c:pt idx="19">
                  <c:v>30.09.2005.</c:v>
                </c:pt>
                <c:pt idx="20">
                  <c:v>31.12.2005.</c:v>
                </c:pt>
                <c:pt idx="21">
                  <c:v>31.03.2006.</c:v>
                </c:pt>
                <c:pt idx="22">
                  <c:v>30.06.2006.</c:v>
                </c:pt>
                <c:pt idx="23">
                  <c:v>30.09.2006.</c:v>
                </c:pt>
                <c:pt idx="24">
                  <c:v>31.12.2006.</c:v>
                </c:pt>
                <c:pt idx="25">
                  <c:v>31.03.2007.</c:v>
                </c:pt>
                <c:pt idx="26">
                  <c:v>30.06.2007.</c:v>
                </c:pt>
                <c:pt idx="27">
                  <c:v>30.09.2007.</c:v>
                </c:pt>
                <c:pt idx="28">
                  <c:v>31.12.2007.</c:v>
                </c:pt>
                <c:pt idx="29">
                  <c:v>30.03.2008.</c:v>
                </c:pt>
                <c:pt idx="30">
                  <c:v>30.06.2008.</c:v>
                </c:pt>
                <c:pt idx="31">
                  <c:v>30.09.2008.</c:v>
                </c:pt>
                <c:pt idx="32">
                  <c:v>31.12.2008.</c:v>
                </c:pt>
                <c:pt idx="33">
                  <c:v>30.03.2008.</c:v>
                </c:pt>
                <c:pt idx="34">
                  <c:v>30.06.2009.</c:v>
                </c:pt>
                <c:pt idx="35">
                  <c:v>30.09.2009.</c:v>
                </c:pt>
                <c:pt idx="36">
                  <c:v>31.12.2009.</c:v>
                </c:pt>
                <c:pt idx="37">
                  <c:v>31.03.2010.</c:v>
                </c:pt>
                <c:pt idx="38">
                  <c:v>30.06.2010.</c:v>
                </c:pt>
                <c:pt idx="39">
                  <c:v>30.09.2010.</c:v>
                </c:pt>
                <c:pt idx="40">
                  <c:v>31.12.2010.</c:v>
                </c:pt>
                <c:pt idx="41">
                  <c:v>31.03.2011.</c:v>
                </c:pt>
                <c:pt idx="42">
                  <c:v>30.06.2011.</c:v>
                </c:pt>
                <c:pt idx="43">
                  <c:v>30.09.2011.</c:v>
                </c:pt>
                <c:pt idx="44">
                  <c:v>31.12.2011.</c:v>
                </c:pt>
                <c:pt idx="45">
                  <c:v>31.03.2012.</c:v>
                </c:pt>
                <c:pt idx="46">
                  <c:v>30.06.2012.</c:v>
                </c:pt>
                <c:pt idx="47">
                  <c:v>30.09.2012.</c:v>
                </c:pt>
                <c:pt idx="48">
                  <c:v>31.12.2012.</c:v>
                </c:pt>
                <c:pt idx="49">
                  <c:v>31.03.2013.</c:v>
                </c:pt>
                <c:pt idx="50">
                  <c:v>30.06.2013.</c:v>
                </c:pt>
                <c:pt idx="51">
                  <c:v>30.09.2013.</c:v>
                </c:pt>
                <c:pt idx="52">
                  <c:v>31.12.2013.</c:v>
                </c:pt>
                <c:pt idx="53">
                  <c:v>31.03.2014.</c:v>
                </c:pt>
                <c:pt idx="54">
                  <c:v>30.06.2014.</c:v>
                </c:pt>
                <c:pt idx="55">
                  <c:v>30.09.2014.</c:v>
                </c:pt>
                <c:pt idx="56">
                  <c:v>31.12.2014.</c:v>
                </c:pt>
                <c:pt idx="57">
                  <c:v>31.03.2015.</c:v>
                </c:pt>
                <c:pt idx="58">
                  <c:v>30/06/2015/</c:v>
                </c:pt>
                <c:pt idx="59">
                  <c:v>30.09.2015.</c:v>
                </c:pt>
                <c:pt idx="60">
                  <c:v>31/12/2015/</c:v>
                </c:pt>
                <c:pt idx="61">
                  <c:v>31/03/2016/</c:v>
                </c:pt>
                <c:pt idx="62">
                  <c:v>30/06/2016/</c:v>
                </c:pt>
                <c:pt idx="63">
                  <c:v>30/09/2016/</c:v>
                </c:pt>
                <c:pt idx="64">
                  <c:v>31/12/2016/</c:v>
                </c:pt>
                <c:pt idx="65">
                  <c:v>31/03/2017/</c:v>
                </c:pt>
                <c:pt idx="66">
                  <c:v>30/06/2017/</c:v>
                </c:pt>
              </c:strCache>
            </c:strRef>
          </c:cat>
          <c:val>
            <c:numRef>
              <c:f>Grafovi_5_26_27_28_29_30_31!$E$2:$E$68</c:f>
              <c:numCache>
                <c:formatCode>0.00%</c:formatCode>
                <c:ptCount val="67"/>
                <c:pt idx="0">
                  <c:v>0.0479452404784218</c:v>
                </c:pt>
                <c:pt idx="1">
                  <c:v>0.0466088228117526</c:v>
                </c:pt>
                <c:pt idx="2">
                  <c:v>0.044744326093034</c:v>
                </c:pt>
                <c:pt idx="3">
                  <c:v>0.0435112654566469</c:v>
                </c:pt>
                <c:pt idx="4">
                  <c:v>0.0403748962600377</c:v>
                </c:pt>
                <c:pt idx="5">
                  <c:v>0.0382609965907127</c:v>
                </c:pt>
                <c:pt idx="6">
                  <c:v>0.036907514182499</c:v>
                </c:pt>
                <c:pt idx="7">
                  <c:v>0.0348485020740188</c:v>
                </c:pt>
                <c:pt idx="8">
                  <c:v>0.033861794595741</c:v>
                </c:pt>
                <c:pt idx="9">
                  <c:v>0.0325593589060001</c:v>
                </c:pt>
                <c:pt idx="10">
                  <c:v>0.0312380875219061</c:v>
                </c:pt>
                <c:pt idx="11">
                  <c:v>0.0300427384533433</c:v>
                </c:pt>
                <c:pt idx="12">
                  <c:v>0.028984713759245</c:v>
                </c:pt>
                <c:pt idx="13">
                  <c:v>0.0281849273055427</c:v>
                </c:pt>
                <c:pt idx="14">
                  <c:v>0.0282706617127429</c:v>
                </c:pt>
                <c:pt idx="15">
                  <c:v>0.0285955316327057</c:v>
                </c:pt>
                <c:pt idx="16">
                  <c:v>0.0285636691580537</c:v>
                </c:pt>
                <c:pt idx="17">
                  <c:v>0.0283715887435483</c:v>
                </c:pt>
                <c:pt idx="18">
                  <c:v>0.0280720565542555</c:v>
                </c:pt>
                <c:pt idx="19">
                  <c:v>0.028090854173662</c:v>
                </c:pt>
                <c:pt idx="20">
                  <c:v>0.0279178644435023</c:v>
                </c:pt>
                <c:pt idx="21">
                  <c:v>0.0280471408566919</c:v>
                </c:pt>
                <c:pt idx="22">
                  <c:v>0.0282795846160428</c:v>
                </c:pt>
                <c:pt idx="23">
                  <c:v>0.0286982216730516</c:v>
                </c:pt>
                <c:pt idx="24">
                  <c:v>0.0294316752977698</c:v>
                </c:pt>
                <c:pt idx="25">
                  <c:v>0.0304852540981118</c:v>
                </c:pt>
                <c:pt idx="26">
                  <c:v>0.0315525293218033</c:v>
                </c:pt>
                <c:pt idx="27">
                  <c:v>0.0330760028493327</c:v>
                </c:pt>
                <c:pt idx="28">
                  <c:v>0.0350725343386114</c:v>
                </c:pt>
                <c:pt idx="29">
                  <c:v>0.0366546039192122</c:v>
                </c:pt>
                <c:pt idx="30">
                  <c:v>0.0379331523181771</c:v>
                </c:pt>
                <c:pt idx="31">
                  <c:v>0.0384976834367578</c:v>
                </c:pt>
                <c:pt idx="32">
                  <c:v>0.0403696179481008</c:v>
                </c:pt>
                <c:pt idx="33">
                  <c:v>0.0427303196738715</c:v>
                </c:pt>
                <c:pt idx="34">
                  <c:v>0.0438082121592165</c:v>
                </c:pt>
                <c:pt idx="35">
                  <c:v>0.0448308987839156</c:v>
                </c:pt>
                <c:pt idx="36">
                  <c:v>0.0432119226981033</c:v>
                </c:pt>
                <c:pt idx="37">
                  <c:v>0.0398017034697647</c:v>
                </c:pt>
                <c:pt idx="38">
                  <c:v>0.0372931173269706</c:v>
                </c:pt>
                <c:pt idx="39">
                  <c:v>0.0344823269451208</c:v>
                </c:pt>
                <c:pt idx="40">
                  <c:v>0.0325807657021176</c:v>
                </c:pt>
                <c:pt idx="41">
                  <c:v>0.0315868477199256</c:v>
                </c:pt>
                <c:pt idx="42">
                  <c:v>0.0307402409142594</c:v>
                </c:pt>
                <c:pt idx="43">
                  <c:v>0.0304895307493287</c:v>
                </c:pt>
                <c:pt idx="44">
                  <c:v>0.0309195924021391</c:v>
                </c:pt>
                <c:pt idx="45">
                  <c:v>0.0318</c:v>
                </c:pt>
                <c:pt idx="46">
                  <c:v>0.0330132913392461</c:v>
                </c:pt>
                <c:pt idx="47">
                  <c:v>0.0334389077263181</c:v>
                </c:pt>
                <c:pt idx="48">
                  <c:v>0.0335</c:v>
                </c:pt>
                <c:pt idx="49">
                  <c:v>0.033</c:v>
                </c:pt>
                <c:pt idx="50">
                  <c:v>0.0316</c:v>
                </c:pt>
                <c:pt idx="51">
                  <c:v>0.0307</c:v>
                </c:pt>
                <c:pt idx="52">
                  <c:v>0.0295</c:v>
                </c:pt>
                <c:pt idx="53">
                  <c:v>0.0284</c:v>
                </c:pt>
                <c:pt idx="54">
                  <c:v>0.0279340988577871</c:v>
                </c:pt>
                <c:pt idx="55">
                  <c:v>0.0272886418726277</c:v>
                </c:pt>
                <c:pt idx="56">
                  <c:v>0.0262687730521919</c:v>
                </c:pt>
                <c:pt idx="57">
                  <c:v>0.0258233695507679</c:v>
                </c:pt>
                <c:pt idx="58">
                  <c:v>0.025050939913161</c:v>
                </c:pt>
                <c:pt idx="59">
                  <c:v>0.0237486877196586</c:v>
                </c:pt>
                <c:pt idx="60">
                  <c:v>0.0232754487280114</c:v>
                </c:pt>
                <c:pt idx="61">
                  <c:v>0.0220317775090715</c:v>
                </c:pt>
                <c:pt idx="62">
                  <c:v>0.0207991003283227</c:v>
                </c:pt>
                <c:pt idx="63">
                  <c:v>0.0196360739650683</c:v>
                </c:pt>
                <c:pt idx="64">
                  <c:v>0.0182372930673593</c:v>
                </c:pt>
                <c:pt idx="65">
                  <c:v>0.0167409548243994</c:v>
                </c:pt>
                <c:pt idx="66">
                  <c:v>0.015266899405531</c:v>
                </c:pt>
              </c:numCache>
            </c:numRef>
          </c:val>
          <c:smooth val="0"/>
        </c:ser>
        <c:ser>
          <c:idx val="4"/>
          <c:order val="2"/>
          <c:tx>
            <c:strRef>
              <c:f>Grafovi_5_26_27_28_29_30_31!$F$1</c:f>
              <c:strCache>
                <c:ptCount val="1"/>
                <c:pt idx="0">
                  <c:v>NIM</c:v>
                </c:pt>
              </c:strCache>
            </c:strRef>
          </c:tx>
          <c:spPr>
            <a:ln w="25400">
              <a:solidFill>
                <a:srgbClr val="DD0806"/>
              </a:solidFill>
              <a:prstDash val="solid"/>
            </a:ln>
          </c:spPr>
          <c:marker>
            <c:symbol val="none"/>
          </c:marker>
          <c:cat>
            <c:strRef>
              <c:f>Grafovi_5_26_27_28_29_30_31!$A$2:$A$68</c:f>
              <c:strCache>
                <c:ptCount val="67"/>
                <c:pt idx="0">
                  <c:v>31.12.2000.</c:v>
                </c:pt>
                <c:pt idx="1">
                  <c:v>31.03.2001.</c:v>
                </c:pt>
                <c:pt idx="2">
                  <c:v>30.06.2001.</c:v>
                </c:pt>
                <c:pt idx="3">
                  <c:v>30.09.2001.</c:v>
                </c:pt>
                <c:pt idx="4">
                  <c:v>31.12.2001.</c:v>
                </c:pt>
                <c:pt idx="5">
                  <c:v>31.03.2002.</c:v>
                </c:pt>
                <c:pt idx="6">
                  <c:v>30.06.2002.</c:v>
                </c:pt>
                <c:pt idx="7">
                  <c:v>30.09.2002.</c:v>
                </c:pt>
                <c:pt idx="8">
                  <c:v>31.12.2002.</c:v>
                </c:pt>
                <c:pt idx="9">
                  <c:v>31.03.2003.</c:v>
                </c:pt>
                <c:pt idx="10">
                  <c:v>30.06.2003.</c:v>
                </c:pt>
                <c:pt idx="11">
                  <c:v>30.09.2003.</c:v>
                </c:pt>
                <c:pt idx="12">
                  <c:v>31.12.2003.</c:v>
                </c:pt>
                <c:pt idx="13">
                  <c:v>31.03.2004.</c:v>
                </c:pt>
                <c:pt idx="14">
                  <c:v>30.06.2004.</c:v>
                </c:pt>
                <c:pt idx="15">
                  <c:v>30.09.2004.</c:v>
                </c:pt>
                <c:pt idx="16">
                  <c:v>31.12.2004.</c:v>
                </c:pt>
                <c:pt idx="17">
                  <c:v>31.03.2005.</c:v>
                </c:pt>
                <c:pt idx="18">
                  <c:v>30.06.2005.</c:v>
                </c:pt>
                <c:pt idx="19">
                  <c:v>30.09.2005.</c:v>
                </c:pt>
                <c:pt idx="20">
                  <c:v>31.12.2005.</c:v>
                </c:pt>
                <c:pt idx="21">
                  <c:v>31.03.2006.</c:v>
                </c:pt>
                <c:pt idx="22">
                  <c:v>30.06.2006.</c:v>
                </c:pt>
                <c:pt idx="23">
                  <c:v>30.09.2006.</c:v>
                </c:pt>
                <c:pt idx="24">
                  <c:v>31.12.2006.</c:v>
                </c:pt>
                <c:pt idx="25">
                  <c:v>31.03.2007.</c:v>
                </c:pt>
                <c:pt idx="26">
                  <c:v>30.06.2007.</c:v>
                </c:pt>
                <c:pt idx="27">
                  <c:v>30.09.2007.</c:v>
                </c:pt>
                <c:pt idx="28">
                  <c:v>31.12.2007.</c:v>
                </c:pt>
                <c:pt idx="29">
                  <c:v>30.03.2008.</c:v>
                </c:pt>
                <c:pt idx="30">
                  <c:v>30.06.2008.</c:v>
                </c:pt>
                <c:pt idx="31">
                  <c:v>30.09.2008.</c:v>
                </c:pt>
                <c:pt idx="32">
                  <c:v>31.12.2008.</c:v>
                </c:pt>
                <c:pt idx="33">
                  <c:v>30.03.2008.</c:v>
                </c:pt>
                <c:pt idx="34">
                  <c:v>30.06.2009.</c:v>
                </c:pt>
                <c:pt idx="35">
                  <c:v>30.09.2009.</c:v>
                </c:pt>
                <c:pt idx="36">
                  <c:v>31.12.2009.</c:v>
                </c:pt>
                <c:pt idx="37">
                  <c:v>31.03.2010.</c:v>
                </c:pt>
                <c:pt idx="38">
                  <c:v>30.06.2010.</c:v>
                </c:pt>
                <c:pt idx="39">
                  <c:v>30.09.2010.</c:v>
                </c:pt>
                <c:pt idx="40">
                  <c:v>31.12.2010.</c:v>
                </c:pt>
                <c:pt idx="41">
                  <c:v>31.03.2011.</c:v>
                </c:pt>
                <c:pt idx="42">
                  <c:v>30.06.2011.</c:v>
                </c:pt>
                <c:pt idx="43">
                  <c:v>30.09.2011.</c:v>
                </c:pt>
                <c:pt idx="44">
                  <c:v>31.12.2011.</c:v>
                </c:pt>
                <c:pt idx="45">
                  <c:v>31.03.2012.</c:v>
                </c:pt>
                <c:pt idx="46">
                  <c:v>30.06.2012.</c:v>
                </c:pt>
                <c:pt idx="47">
                  <c:v>30.09.2012.</c:v>
                </c:pt>
                <c:pt idx="48">
                  <c:v>31.12.2012.</c:v>
                </c:pt>
                <c:pt idx="49">
                  <c:v>31.03.2013.</c:v>
                </c:pt>
                <c:pt idx="50">
                  <c:v>30.06.2013.</c:v>
                </c:pt>
                <c:pt idx="51">
                  <c:v>30.09.2013.</c:v>
                </c:pt>
                <c:pt idx="52">
                  <c:v>31.12.2013.</c:v>
                </c:pt>
                <c:pt idx="53">
                  <c:v>31.03.2014.</c:v>
                </c:pt>
                <c:pt idx="54">
                  <c:v>30.06.2014.</c:v>
                </c:pt>
                <c:pt idx="55">
                  <c:v>30.09.2014.</c:v>
                </c:pt>
                <c:pt idx="56">
                  <c:v>31.12.2014.</c:v>
                </c:pt>
                <c:pt idx="57">
                  <c:v>31.03.2015.</c:v>
                </c:pt>
                <c:pt idx="58">
                  <c:v>30/06/2015/</c:v>
                </c:pt>
                <c:pt idx="59">
                  <c:v>30.09.2015.</c:v>
                </c:pt>
                <c:pt idx="60">
                  <c:v>31/12/2015/</c:v>
                </c:pt>
                <c:pt idx="61">
                  <c:v>31/03/2016/</c:v>
                </c:pt>
                <c:pt idx="62">
                  <c:v>30/06/2016/</c:v>
                </c:pt>
                <c:pt idx="63">
                  <c:v>30/09/2016/</c:v>
                </c:pt>
                <c:pt idx="64">
                  <c:v>31/12/2016/</c:v>
                </c:pt>
                <c:pt idx="65">
                  <c:v>31/03/2017/</c:v>
                </c:pt>
                <c:pt idx="66">
                  <c:v>30/06/2017/</c:v>
                </c:pt>
              </c:strCache>
            </c:strRef>
          </c:cat>
          <c:val>
            <c:numRef>
              <c:f>Grafovi_5_26_27_28_29_30_31!$F$2:$F$68</c:f>
              <c:numCache>
                <c:formatCode>0.00%</c:formatCode>
                <c:ptCount val="67"/>
                <c:pt idx="0">
                  <c:v>0.043332544399267</c:v>
                </c:pt>
                <c:pt idx="1">
                  <c:v>0.0415256452875991</c:v>
                </c:pt>
                <c:pt idx="2">
                  <c:v>0.0405990851139057</c:v>
                </c:pt>
                <c:pt idx="3">
                  <c:v>0.0393653108324798</c:v>
                </c:pt>
                <c:pt idx="4">
                  <c:v>0.0390452689357508</c:v>
                </c:pt>
                <c:pt idx="5">
                  <c:v>0.0376522202976862</c:v>
                </c:pt>
                <c:pt idx="6">
                  <c:v>0.036274107769661</c:v>
                </c:pt>
                <c:pt idx="7">
                  <c:v>0.0358901744153009</c:v>
                </c:pt>
                <c:pt idx="8">
                  <c:v>0.0358983050685053</c:v>
                </c:pt>
                <c:pt idx="9">
                  <c:v>0.0365152878496611</c:v>
                </c:pt>
                <c:pt idx="10">
                  <c:v>0.0370593536020288</c:v>
                </c:pt>
                <c:pt idx="11">
                  <c:v>0.037051288426083</c:v>
                </c:pt>
                <c:pt idx="12">
                  <c:v>0.0363211544597739</c:v>
                </c:pt>
                <c:pt idx="13">
                  <c:v>0.0404273431084685</c:v>
                </c:pt>
                <c:pt idx="14">
                  <c:v>0.0390169610058852</c:v>
                </c:pt>
                <c:pt idx="15">
                  <c:v>0.0374292136014745</c:v>
                </c:pt>
                <c:pt idx="16">
                  <c:v>0.0310209661045963</c:v>
                </c:pt>
                <c:pt idx="17">
                  <c:v>0.030559709140803</c:v>
                </c:pt>
                <c:pt idx="18">
                  <c:v>0.0304990867283512</c:v>
                </c:pt>
                <c:pt idx="19">
                  <c:v>0.0308325712280181</c:v>
                </c:pt>
                <c:pt idx="20">
                  <c:v>0.0300026920982515</c:v>
                </c:pt>
                <c:pt idx="21">
                  <c:v>0.0295136143199964</c:v>
                </c:pt>
                <c:pt idx="22">
                  <c:v>0.0286303538637998</c:v>
                </c:pt>
                <c:pt idx="23">
                  <c:v>0.0277662999626256</c:v>
                </c:pt>
                <c:pt idx="24">
                  <c:v>0.0272799560514577</c:v>
                </c:pt>
                <c:pt idx="25">
                  <c:v>0.0260923020625088</c:v>
                </c:pt>
                <c:pt idx="26">
                  <c:v>0.0254653466212946</c:v>
                </c:pt>
                <c:pt idx="27">
                  <c:v>0.0244691037152807</c:v>
                </c:pt>
                <c:pt idx="28">
                  <c:v>0.0238506810634284</c:v>
                </c:pt>
                <c:pt idx="29">
                  <c:v>0.0237366540756942</c:v>
                </c:pt>
                <c:pt idx="30">
                  <c:v>0.0241024847348517</c:v>
                </c:pt>
                <c:pt idx="31">
                  <c:v>0.0253547639042862</c:v>
                </c:pt>
                <c:pt idx="32">
                  <c:v>0.024903337302412</c:v>
                </c:pt>
                <c:pt idx="33">
                  <c:v>0.0237870399095833</c:v>
                </c:pt>
                <c:pt idx="34">
                  <c:v>0.0230052664550587</c:v>
                </c:pt>
                <c:pt idx="35">
                  <c:v>0.0216181294501039</c:v>
                </c:pt>
                <c:pt idx="36">
                  <c:v>0.0217788208902073</c:v>
                </c:pt>
                <c:pt idx="37">
                  <c:v>0.0232112599192099</c:v>
                </c:pt>
                <c:pt idx="38">
                  <c:v>0.023948453736599</c:v>
                </c:pt>
                <c:pt idx="39">
                  <c:v>0.0252823605621543</c:v>
                </c:pt>
                <c:pt idx="40">
                  <c:v>0.0262903174520772</c:v>
                </c:pt>
                <c:pt idx="41">
                  <c:v>0.0267022751707448</c:v>
                </c:pt>
                <c:pt idx="42">
                  <c:v>0.0273306520514633</c:v>
                </c:pt>
                <c:pt idx="43">
                  <c:v>0.0275206076381945</c:v>
                </c:pt>
                <c:pt idx="44">
                  <c:v>0.0267862384302076</c:v>
                </c:pt>
                <c:pt idx="45">
                  <c:v>0.0260290757403324</c:v>
                </c:pt>
                <c:pt idx="46">
                  <c:v>0.0246</c:v>
                </c:pt>
                <c:pt idx="47">
                  <c:v>0.023171729272501</c:v>
                </c:pt>
                <c:pt idx="48">
                  <c:v>0.0232</c:v>
                </c:pt>
                <c:pt idx="49">
                  <c:v>0.0226</c:v>
                </c:pt>
                <c:pt idx="50">
                  <c:v>0.0229</c:v>
                </c:pt>
                <c:pt idx="51">
                  <c:v>0.0234</c:v>
                </c:pt>
                <c:pt idx="52">
                  <c:v>0.0236</c:v>
                </c:pt>
                <c:pt idx="53">
                  <c:v>0.0234</c:v>
                </c:pt>
                <c:pt idx="54">
                  <c:v>0.0238550381295993</c:v>
                </c:pt>
                <c:pt idx="55">
                  <c:v>0.0241929291194076</c:v>
                </c:pt>
                <c:pt idx="56">
                  <c:v>0.0240473644581802</c:v>
                </c:pt>
                <c:pt idx="57">
                  <c:v>0.0244381262413986</c:v>
                </c:pt>
                <c:pt idx="58">
                  <c:v>0.0245439318708703</c:v>
                </c:pt>
                <c:pt idx="59">
                  <c:v>0.0246880633512682</c:v>
                </c:pt>
                <c:pt idx="60">
                  <c:v>0.0250098675347652</c:v>
                </c:pt>
                <c:pt idx="61">
                  <c:v>0.0256841801497848</c:v>
                </c:pt>
                <c:pt idx="62">
                  <c:v>0.0263477852985533</c:v>
                </c:pt>
                <c:pt idx="63">
                  <c:v>0.0272356338298104</c:v>
                </c:pt>
                <c:pt idx="64">
                  <c:v>0.0276755879858999</c:v>
                </c:pt>
                <c:pt idx="65">
                  <c:v>0.0278966438873998</c:v>
                </c:pt>
                <c:pt idx="66">
                  <c:v>0.0282545404944501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683531792"/>
        <c:axId val="-716716096"/>
      </c:lineChart>
      <c:catAx>
        <c:axId val="-683531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716716096"/>
        <c:crosses val="autoZero"/>
        <c:auto val="1"/>
        <c:lblAlgn val="ctr"/>
        <c:lblOffset val="100"/>
        <c:tickLblSkip val="3"/>
        <c:tickMarkSkip val="1"/>
        <c:noMultiLvlLbl val="0"/>
      </c:catAx>
      <c:valAx>
        <c:axId val="-716716096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68353179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712831783620203"/>
          <c:y val="0.150187800706666"/>
          <c:w val="0.0888457005671557"/>
          <c:h val="0.139198449435446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57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Rast plasmana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Sheet1!$A$2:$A$68</c:f>
              <c:strCache>
                <c:ptCount val="67"/>
                <c:pt idx="0">
                  <c:v>31.12.2000.</c:v>
                </c:pt>
                <c:pt idx="1">
                  <c:v>31.03.2001.</c:v>
                </c:pt>
                <c:pt idx="2">
                  <c:v>30.06.2001.</c:v>
                </c:pt>
                <c:pt idx="3">
                  <c:v>30.09.2001.</c:v>
                </c:pt>
                <c:pt idx="4">
                  <c:v>31.12.2001.</c:v>
                </c:pt>
                <c:pt idx="5">
                  <c:v>31.03.2002.</c:v>
                </c:pt>
                <c:pt idx="6">
                  <c:v>30.06.2002.</c:v>
                </c:pt>
                <c:pt idx="7">
                  <c:v>30.09.2002.</c:v>
                </c:pt>
                <c:pt idx="8">
                  <c:v>31.12.2002.</c:v>
                </c:pt>
                <c:pt idx="9">
                  <c:v>31.03.2003.</c:v>
                </c:pt>
                <c:pt idx="10">
                  <c:v>30.06.2003.</c:v>
                </c:pt>
                <c:pt idx="11">
                  <c:v>30.09.2003.</c:v>
                </c:pt>
                <c:pt idx="12">
                  <c:v>31.12.2003.</c:v>
                </c:pt>
                <c:pt idx="13">
                  <c:v>31.03.2004.</c:v>
                </c:pt>
                <c:pt idx="14">
                  <c:v>30.06.2004.</c:v>
                </c:pt>
                <c:pt idx="15">
                  <c:v>30.09.2004.</c:v>
                </c:pt>
                <c:pt idx="16">
                  <c:v>31.12.2004.</c:v>
                </c:pt>
                <c:pt idx="17">
                  <c:v>31.03.2005.</c:v>
                </c:pt>
                <c:pt idx="18">
                  <c:v>30.06.2005.</c:v>
                </c:pt>
                <c:pt idx="19">
                  <c:v>30.09.2005.</c:v>
                </c:pt>
                <c:pt idx="20">
                  <c:v>31.12.2005.</c:v>
                </c:pt>
                <c:pt idx="21">
                  <c:v>31.03.2006.</c:v>
                </c:pt>
                <c:pt idx="22">
                  <c:v>30.06.2006.</c:v>
                </c:pt>
                <c:pt idx="23">
                  <c:v>30.09.2006.</c:v>
                </c:pt>
                <c:pt idx="24">
                  <c:v>31.12.2006.</c:v>
                </c:pt>
                <c:pt idx="25">
                  <c:v>31.03.2007.</c:v>
                </c:pt>
                <c:pt idx="26">
                  <c:v>30.06.2007.</c:v>
                </c:pt>
                <c:pt idx="27">
                  <c:v>30.09.2007.</c:v>
                </c:pt>
                <c:pt idx="28">
                  <c:v>31.12.2007.</c:v>
                </c:pt>
                <c:pt idx="29">
                  <c:v>30.03.2008.</c:v>
                </c:pt>
                <c:pt idx="30">
                  <c:v>30.06.2008.</c:v>
                </c:pt>
                <c:pt idx="31">
                  <c:v>30.09.2008.</c:v>
                </c:pt>
                <c:pt idx="32">
                  <c:v>31.12.2008.</c:v>
                </c:pt>
                <c:pt idx="33">
                  <c:v>30.03.2008.</c:v>
                </c:pt>
                <c:pt idx="34">
                  <c:v>30.06.2009.</c:v>
                </c:pt>
                <c:pt idx="35">
                  <c:v>30.09.2009.</c:v>
                </c:pt>
                <c:pt idx="36">
                  <c:v>31.12.2009.</c:v>
                </c:pt>
                <c:pt idx="37">
                  <c:v>31.03.2010.</c:v>
                </c:pt>
                <c:pt idx="38">
                  <c:v>30.06.2010.</c:v>
                </c:pt>
                <c:pt idx="39">
                  <c:v>30.09.2010.</c:v>
                </c:pt>
                <c:pt idx="40">
                  <c:v>31.12.2010.</c:v>
                </c:pt>
                <c:pt idx="41">
                  <c:v>31.03.2011.</c:v>
                </c:pt>
                <c:pt idx="42">
                  <c:v>30.06.2011.</c:v>
                </c:pt>
                <c:pt idx="43">
                  <c:v>30.09.2011.</c:v>
                </c:pt>
                <c:pt idx="44">
                  <c:v>31.12.2011.</c:v>
                </c:pt>
                <c:pt idx="45">
                  <c:v>31.03.2012.</c:v>
                </c:pt>
                <c:pt idx="46">
                  <c:v>30.06.2012.</c:v>
                </c:pt>
                <c:pt idx="47">
                  <c:v>30.09.2012.</c:v>
                </c:pt>
                <c:pt idx="48">
                  <c:v>31.12.2012.</c:v>
                </c:pt>
                <c:pt idx="49">
                  <c:v>31.03.2013.</c:v>
                </c:pt>
                <c:pt idx="50">
                  <c:v>30.06.2013.</c:v>
                </c:pt>
                <c:pt idx="51">
                  <c:v>30.09.2013.</c:v>
                </c:pt>
                <c:pt idx="52">
                  <c:v>31.12.2013.</c:v>
                </c:pt>
                <c:pt idx="53">
                  <c:v>31.03.2014.</c:v>
                </c:pt>
                <c:pt idx="54">
                  <c:v>30.06.2014.</c:v>
                </c:pt>
                <c:pt idx="55">
                  <c:v>30.09.2014.</c:v>
                </c:pt>
                <c:pt idx="56">
                  <c:v>31.12.2014.</c:v>
                </c:pt>
                <c:pt idx="57">
                  <c:v>31.03.2015.</c:v>
                </c:pt>
                <c:pt idx="58">
                  <c:v>30.06.2015.</c:v>
                </c:pt>
                <c:pt idx="59">
                  <c:v>30.09.2015.</c:v>
                </c:pt>
                <c:pt idx="60">
                  <c:v>31.12.2015.</c:v>
                </c:pt>
                <c:pt idx="61">
                  <c:v>31.03.2016.</c:v>
                </c:pt>
                <c:pt idx="62">
                  <c:v>30.06.2016.</c:v>
                </c:pt>
                <c:pt idx="63">
                  <c:v>30.09.2016.</c:v>
                </c:pt>
                <c:pt idx="64">
                  <c:v>31.12.2016.</c:v>
                </c:pt>
                <c:pt idx="65">
                  <c:v>31.03.2017.</c:v>
                </c:pt>
                <c:pt idx="66">
                  <c:v>30.06.2017.</c:v>
                </c:pt>
              </c:strCache>
            </c:strRef>
          </c:cat>
          <c:val>
            <c:numRef>
              <c:f>Sheet1!$C$2:$C$68</c:f>
              <c:numCache>
                <c:formatCode>0.0%</c:formatCode>
                <c:ptCount val="67"/>
                <c:pt idx="0">
                  <c:v>0.0895436920147756</c:v>
                </c:pt>
                <c:pt idx="1">
                  <c:v>0.153397580685272</c:v>
                </c:pt>
                <c:pt idx="2">
                  <c:v>0.196282099638098</c:v>
                </c:pt>
                <c:pt idx="3">
                  <c:v>0.236849968589842</c:v>
                </c:pt>
                <c:pt idx="4">
                  <c:v>0.231440811805349</c:v>
                </c:pt>
                <c:pt idx="5">
                  <c:v>0.233825388453028</c:v>
                </c:pt>
                <c:pt idx="6">
                  <c:v>0.25828519614663</c:v>
                </c:pt>
                <c:pt idx="7">
                  <c:v>0.27520864170336</c:v>
                </c:pt>
                <c:pt idx="8">
                  <c:v>0.301174661564546</c:v>
                </c:pt>
                <c:pt idx="9">
                  <c:v>0.287060814263358</c:v>
                </c:pt>
                <c:pt idx="10">
                  <c:v>0.225078959673384</c:v>
                </c:pt>
                <c:pt idx="11">
                  <c:v>0.176513356548845</c:v>
                </c:pt>
                <c:pt idx="12">
                  <c:v>0.146497783096746</c:v>
                </c:pt>
                <c:pt idx="13">
                  <c:v>0.103846373601806</c:v>
                </c:pt>
                <c:pt idx="14">
                  <c:v>0.123164703250746</c:v>
                </c:pt>
                <c:pt idx="15">
                  <c:v>0.126646691317736</c:v>
                </c:pt>
                <c:pt idx="16">
                  <c:v>0.141554813351723</c:v>
                </c:pt>
                <c:pt idx="17">
                  <c:v>0.133214972762944</c:v>
                </c:pt>
                <c:pt idx="18">
                  <c:v>0.147314273002884</c:v>
                </c:pt>
                <c:pt idx="19">
                  <c:v>0.169376588721076</c:v>
                </c:pt>
                <c:pt idx="20">
                  <c:v>0.172789779730448</c:v>
                </c:pt>
                <c:pt idx="21">
                  <c:v>0.22299405752243</c:v>
                </c:pt>
                <c:pt idx="22">
                  <c:v>0.233004495344931</c:v>
                </c:pt>
                <c:pt idx="23">
                  <c:v>0.226317955562145</c:v>
                </c:pt>
                <c:pt idx="24">
                  <c:v>0.233276386243705</c:v>
                </c:pt>
                <c:pt idx="25">
                  <c:v>0.22744249383354</c:v>
                </c:pt>
                <c:pt idx="26">
                  <c:v>0.216001863132043</c:v>
                </c:pt>
                <c:pt idx="27">
                  <c:v>0.177629381521631</c:v>
                </c:pt>
                <c:pt idx="28">
                  <c:v>0.153638703941369</c:v>
                </c:pt>
                <c:pt idx="29">
                  <c:v>0.126078429958189</c:v>
                </c:pt>
                <c:pt idx="30">
                  <c:v>0.106497354687607</c:v>
                </c:pt>
                <c:pt idx="31">
                  <c:v>0.111930186215437</c:v>
                </c:pt>
                <c:pt idx="32">
                  <c:v>0.106976251996849</c:v>
                </c:pt>
                <c:pt idx="33">
                  <c:v>0.0938184260564147</c:v>
                </c:pt>
                <c:pt idx="34">
                  <c:v>0.0487992837598699</c:v>
                </c:pt>
                <c:pt idx="35">
                  <c:v>0.0199961047913191</c:v>
                </c:pt>
                <c:pt idx="36">
                  <c:v>-0.005654542261322</c:v>
                </c:pt>
                <c:pt idx="37">
                  <c:v>-0.00470835385174295</c:v>
                </c:pt>
                <c:pt idx="38">
                  <c:v>0.0306184936414573</c:v>
                </c:pt>
                <c:pt idx="39">
                  <c:v>0.0521219350195954</c:v>
                </c:pt>
                <c:pt idx="40">
                  <c:v>0.0471537744903241</c:v>
                </c:pt>
                <c:pt idx="41">
                  <c:v>0.0368242051719585</c:v>
                </c:pt>
                <c:pt idx="42">
                  <c:v>0.0398511556006484</c:v>
                </c:pt>
                <c:pt idx="43">
                  <c:v>0.0423031012471371</c:v>
                </c:pt>
                <c:pt idx="44">
                  <c:v>0.0480457817005195</c:v>
                </c:pt>
                <c:pt idx="45">
                  <c:v>0.0511121095822278</c:v>
                </c:pt>
                <c:pt idx="46">
                  <c:v>0.0048781540890801</c:v>
                </c:pt>
                <c:pt idx="47">
                  <c:v>-0.0247987426927294</c:v>
                </c:pt>
                <c:pt idx="48">
                  <c:v>-0.0593562731123711</c:v>
                </c:pt>
                <c:pt idx="49">
                  <c:v>-0.0572163969493919</c:v>
                </c:pt>
                <c:pt idx="50">
                  <c:v>-0.0360696722656411</c:v>
                </c:pt>
                <c:pt idx="51">
                  <c:v>-0.0150498834046577</c:v>
                </c:pt>
                <c:pt idx="52">
                  <c:v>-0.00542657271811797</c:v>
                </c:pt>
                <c:pt idx="53">
                  <c:v>-0.0095546493037657</c:v>
                </c:pt>
                <c:pt idx="54">
                  <c:v>-0.0163416961529718</c:v>
                </c:pt>
                <c:pt idx="55">
                  <c:v>-0.0244462546447646</c:v>
                </c:pt>
                <c:pt idx="56">
                  <c:v>-0.015650350470413</c:v>
                </c:pt>
                <c:pt idx="57">
                  <c:v>-0.00654717183452247</c:v>
                </c:pt>
                <c:pt idx="58">
                  <c:v>-0.0082471684622486</c:v>
                </c:pt>
                <c:pt idx="59">
                  <c:v>-0.0180296892940703</c:v>
                </c:pt>
                <c:pt idx="60">
                  <c:v>-0.0293674718274122</c:v>
                </c:pt>
                <c:pt idx="61">
                  <c:v>-0.0607381047029373</c:v>
                </c:pt>
                <c:pt idx="62">
                  <c:v>-0.0577459761857251</c:v>
                </c:pt>
                <c:pt idx="63">
                  <c:v>-0.0513530028789642</c:v>
                </c:pt>
                <c:pt idx="64">
                  <c:v>-0.0370948294198441</c:v>
                </c:pt>
                <c:pt idx="65">
                  <c:v>-0.0173443678930307</c:v>
                </c:pt>
                <c:pt idx="66">
                  <c:v>-0.0152735040284176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082106000"/>
        <c:axId val="-1082103136"/>
      </c:line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Kamatna marža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Sheet1!$A$2:$A$68</c:f>
              <c:strCache>
                <c:ptCount val="67"/>
                <c:pt idx="0">
                  <c:v>31.12.2000.</c:v>
                </c:pt>
                <c:pt idx="1">
                  <c:v>31.03.2001.</c:v>
                </c:pt>
                <c:pt idx="2">
                  <c:v>30.06.2001.</c:v>
                </c:pt>
                <c:pt idx="3">
                  <c:v>30.09.2001.</c:v>
                </c:pt>
                <c:pt idx="4">
                  <c:v>31.12.2001.</c:v>
                </c:pt>
                <c:pt idx="5">
                  <c:v>31.03.2002.</c:v>
                </c:pt>
                <c:pt idx="6">
                  <c:v>30.06.2002.</c:v>
                </c:pt>
                <c:pt idx="7">
                  <c:v>30.09.2002.</c:v>
                </c:pt>
                <c:pt idx="8">
                  <c:v>31.12.2002.</c:v>
                </c:pt>
                <c:pt idx="9">
                  <c:v>31.03.2003.</c:v>
                </c:pt>
                <c:pt idx="10">
                  <c:v>30.06.2003.</c:v>
                </c:pt>
                <c:pt idx="11">
                  <c:v>30.09.2003.</c:v>
                </c:pt>
                <c:pt idx="12">
                  <c:v>31.12.2003.</c:v>
                </c:pt>
                <c:pt idx="13">
                  <c:v>31.03.2004.</c:v>
                </c:pt>
                <c:pt idx="14">
                  <c:v>30.06.2004.</c:v>
                </c:pt>
                <c:pt idx="15">
                  <c:v>30.09.2004.</c:v>
                </c:pt>
                <c:pt idx="16">
                  <c:v>31.12.2004.</c:v>
                </c:pt>
                <c:pt idx="17">
                  <c:v>31.03.2005.</c:v>
                </c:pt>
                <c:pt idx="18">
                  <c:v>30.06.2005.</c:v>
                </c:pt>
                <c:pt idx="19">
                  <c:v>30.09.2005.</c:v>
                </c:pt>
                <c:pt idx="20">
                  <c:v>31.12.2005.</c:v>
                </c:pt>
                <c:pt idx="21">
                  <c:v>31.03.2006.</c:v>
                </c:pt>
                <c:pt idx="22">
                  <c:v>30.06.2006.</c:v>
                </c:pt>
                <c:pt idx="23">
                  <c:v>30.09.2006.</c:v>
                </c:pt>
                <c:pt idx="24">
                  <c:v>31.12.2006.</c:v>
                </c:pt>
                <c:pt idx="25">
                  <c:v>31.03.2007.</c:v>
                </c:pt>
                <c:pt idx="26">
                  <c:v>30.06.2007.</c:v>
                </c:pt>
                <c:pt idx="27">
                  <c:v>30.09.2007.</c:v>
                </c:pt>
                <c:pt idx="28">
                  <c:v>31.12.2007.</c:v>
                </c:pt>
                <c:pt idx="29">
                  <c:v>30.03.2008.</c:v>
                </c:pt>
                <c:pt idx="30">
                  <c:v>30.06.2008.</c:v>
                </c:pt>
                <c:pt idx="31">
                  <c:v>30.09.2008.</c:v>
                </c:pt>
                <c:pt idx="32">
                  <c:v>31.12.2008.</c:v>
                </c:pt>
                <c:pt idx="33">
                  <c:v>30.03.2008.</c:v>
                </c:pt>
                <c:pt idx="34">
                  <c:v>30.06.2009.</c:v>
                </c:pt>
                <c:pt idx="35">
                  <c:v>30.09.2009.</c:v>
                </c:pt>
                <c:pt idx="36">
                  <c:v>31.12.2009.</c:v>
                </c:pt>
                <c:pt idx="37">
                  <c:v>31.03.2010.</c:v>
                </c:pt>
                <c:pt idx="38">
                  <c:v>30.06.2010.</c:v>
                </c:pt>
                <c:pt idx="39">
                  <c:v>30.09.2010.</c:v>
                </c:pt>
                <c:pt idx="40">
                  <c:v>31.12.2010.</c:v>
                </c:pt>
                <c:pt idx="41">
                  <c:v>31.03.2011.</c:v>
                </c:pt>
                <c:pt idx="42">
                  <c:v>30.06.2011.</c:v>
                </c:pt>
                <c:pt idx="43">
                  <c:v>30.09.2011.</c:v>
                </c:pt>
                <c:pt idx="44">
                  <c:v>31.12.2011.</c:v>
                </c:pt>
                <c:pt idx="45">
                  <c:v>31.03.2012.</c:v>
                </c:pt>
                <c:pt idx="46">
                  <c:v>30.06.2012.</c:v>
                </c:pt>
                <c:pt idx="47">
                  <c:v>30.09.2012.</c:v>
                </c:pt>
                <c:pt idx="48">
                  <c:v>31.12.2012.</c:v>
                </c:pt>
                <c:pt idx="49">
                  <c:v>31.03.2013.</c:v>
                </c:pt>
                <c:pt idx="50">
                  <c:v>30.06.2013.</c:v>
                </c:pt>
                <c:pt idx="51">
                  <c:v>30.09.2013.</c:v>
                </c:pt>
                <c:pt idx="52">
                  <c:v>31.12.2013.</c:v>
                </c:pt>
                <c:pt idx="53">
                  <c:v>31.03.2014.</c:v>
                </c:pt>
                <c:pt idx="54">
                  <c:v>30.06.2014.</c:v>
                </c:pt>
                <c:pt idx="55">
                  <c:v>30.09.2014.</c:v>
                </c:pt>
                <c:pt idx="56">
                  <c:v>31.12.2014.</c:v>
                </c:pt>
                <c:pt idx="57">
                  <c:v>31.03.2015.</c:v>
                </c:pt>
                <c:pt idx="58">
                  <c:v>30.06.2015.</c:v>
                </c:pt>
                <c:pt idx="59">
                  <c:v>30.09.2015.</c:v>
                </c:pt>
                <c:pt idx="60">
                  <c:v>31.12.2015.</c:v>
                </c:pt>
                <c:pt idx="61">
                  <c:v>31.03.2016.</c:v>
                </c:pt>
                <c:pt idx="62">
                  <c:v>30.06.2016.</c:v>
                </c:pt>
                <c:pt idx="63">
                  <c:v>30.09.2016.</c:v>
                </c:pt>
                <c:pt idx="64">
                  <c:v>31.12.2016.</c:v>
                </c:pt>
                <c:pt idx="65">
                  <c:v>31.03.2017.</c:v>
                </c:pt>
                <c:pt idx="66">
                  <c:v>30.06.2017.</c:v>
                </c:pt>
              </c:strCache>
            </c:strRef>
          </c:cat>
          <c:val>
            <c:numRef>
              <c:f>Sheet1!$B$2:$B$68</c:f>
              <c:numCache>
                <c:formatCode>0.0%</c:formatCode>
                <c:ptCount val="67"/>
                <c:pt idx="0">
                  <c:v>0.043332544399267</c:v>
                </c:pt>
                <c:pt idx="1">
                  <c:v>0.0415256452875991</c:v>
                </c:pt>
                <c:pt idx="2">
                  <c:v>0.0405990851139057</c:v>
                </c:pt>
                <c:pt idx="3">
                  <c:v>0.0393653108324798</c:v>
                </c:pt>
                <c:pt idx="4">
                  <c:v>0.0390452689357508</c:v>
                </c:pt>
                <c:pt idx="5">
                  <c:v>0.0376522202976862</c:v>
                </c:pt>
                <c:pt idx="6">
                  <c:v>0.036274107769661</c:v>
                </c:pt>
                <c:pt idx="7">
                  <c:v>0.0358901744153009</c:v>
                </c:pt>
                <c:pt idx="8">
                  <c:v>0.0358983050685053</c:v>
                </c:pt>
                <c:pt idx="9">
                  <c:v>0.0365152878496611</c:v>
                </c:pt>
                <c:pt idx="10">
                  <c:v>0.0370593536020288</c:v>
                </c:pt>
                <c:pt idx="11">
                  <c:v>0.037051288426083</c:v>
                </c:pt>
                <c:pt idx="12">
                  <c:v>0.0363211544597739</c:v>
                </c:pt>
                <c:pt idx="13">
                  <c:v>0.0404273431084685</c:v>
                </c:pt>
                <c:pt idx="14">
                  <c:v>0.0390169610058852</c:v>
                </c:pt>
                <c:pt idx="15">
                  <c:v>0.0374292136014745</c:v>
                </c:pt>
                <c:pt idx="16">
                  <c:v>0.0310209661045963</c:v>
                </c:pt>
                <c:pt idx="17">
                  <c:v>0.030559709140803</c:v>
                </c:pt>
                <c:pt idx="18">
                  <c:v>0.0304990867283512</c:v>
                </c:pt>
                <c:pt idx="19">
                  <c:v>0.0308325712280181</c:v>
                </c:pt>
                <c:pt idx="20">
                  <c:v>0.0300026920982515</c:v>
                </c:pt>
                <c:pt idx="21">
                  <c:v>0.0295136143199964</c:v>
                </c:pt>
                <c:pt idx="22">
                  <c:v>0.0286303538637998</c:v>
                </c:pt>
                <c:pt idx="23">
                  <c:v>0.0277662999626256</c:v>
                </c:pt>
                <c:pt idx="24">
                  <c:v>0.0272799560514577</c:v>
                </c:pt>
                <c:pt idx="25">
                  <c:v>0.0260923020625088</c:v>
                </c:pt>
                <c:pt idx="26">
                  <c:v>0.0254653466212946</c:v>
                </c:pt>
                <c:pt idx="27">
                  <c:v>0.0244691037152807</c:v>
                </c:pt>
                <c:pt idx="28">
                  <c:v>0.0238506810634284</c:v>
                </c:pt>
                <c:pt idx="29">
                  <c:v>0.0237366540756942</c:v>
                </c:pt>
                <c:pt idx="30">
                  <c:v>0.0241024847348517</c:v>
                </c:pt>
                <c:pt idx="31">
                  <c:v>0.0253547639042862</c:v>
                </c:pt>
                <c:pt idx="32">
                  <c:v>0.024903337302412</c:v>
                </c:pt>
                <c:pt idx="33">
                  <c:v>0.0237870399095833</c:v>
                </c:pt>
                <c:pt idx="34">
                  <c:v>0.0230052664550587</c:v>
                </c:pt>
                <c:pt idx="35">
                  <c:v>0.0216181294501039</c:v>
                </c:pt>
                <c:pt idx="36">
                  <c:v>0.0217788208902073</c:v>
                </c:pt>
                <c:pt idx="37">
                  <c:v>0.0232112599192099</c:v>
                </c:pt>
                <c:pt idx="38">
                  <c:v>0.023948453736599</c:v>
                </c:pt>
                <c:pt idx="39">
                  <c:v>0.0252823605621543</c:v>
                </c:pt>
                <c:pt idx="40">
                  <c:v>0.0262903174520772</c:v>
                </c:pt>
                <c:pt idx="41">
                  <c:v>0.0267022751707448</c:v>
                </c:pt>
                <c:pt idx="42">
                  <c:v>0.0273306520514633</c:v>
                </c:pt>
                <c:pt idx="43">
                  <c:v>0.0275206076381945</c:v>
                </c:pt>
                <c:pt idx="44">
                  <c:v>0.0267862384302076</c:v>
                </c:pt>
                <c:pt idx="45">
                  <c:v>0.0260290757403324</c:v>
                </c:pt>
                <c:pt idx="46">
                  <c:v>0.0246</c:v>
                </c:pt>
                <c:pt idx="47">
                  <c:v>0.023171729272501</c:v>
                </c:pt>
                <c:pt idx="48">
                  <c:v>0.0232</c:v>
                </c:pt>
                <c:pt idx="49">
                  <c:v>0.0226</c:v>
                </c:pt>
                <c:pt idx="50">
                  <c:v>0.0229</c:v>
                </c:pt>
                <c:pt idx="51">
                  <c:v>0.0234</c:v>
                </c:pt>
                <c:pt idx="52">
                  <c:v>0.0236</c:v>
                </c:pt>
                <c:pt idx="53">
                  <c:v>0.0234</c:v>
                </c:pt>
                <c:pt idx="54">
                  <c:v>0.0238550381295993</c:v>
                </c:pt>
                <c:pt idx="55">
                  <c:v>0.0241929291194076</c:v>
                </c:pt>
                <c:pt idx="56">
                  <c:v>0.0240473644581802</c:v>
                </c:pt>
                <c:pt idx="57">
                  <c:v>0.0244381262413986</c:v>
                </c:pt>
                <c:pt idx="58">
                  <c:v>0.0245439318708703</c:v>
                </c:pt>
                <c:pt idx="59">
                  <c:v>0.0246880633512682</c:v>
                </c:pt>
                <c:pt idx="60">
                  <c:v>0.0250098675347652</c:v>
                </c:pt>
                <c:pt idx="61">
                  <c:v>0.0256841801497848</c:v>
                </c:pt>
                <c:pt idx="62">
                  <c:v>0.0263477852985533</c:v>
                </c:pt>
                <c:pt idx="63">
                  <c:v>0.0272356338298104</c:v>
                </c:pt>
                <c:pt idx="64">
                  <c:v>0.0276755879858999</c:v>
                </c:pt>
                <c:pt idx="65">
                  <c:v>0.0278966438873998</c:v>
                </c:pt>
                <c:pt idx="66">
                  <c:v>0.0282545404944501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082098256"/>
        <c:axId val="-1082100576"/>
      </c:lineChart>
      <c:catAx>
        <c:axId val="-1082106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082103136"/>
        <c:crosses val="autoZero"/>
        <c:auto val="1"/>
        <c:lblAlgn val="ctr"/>
        <c:lblOffset val="100"/>
        <c:noMultiLvlLbl val="0"/>
      </c:catAx>
      <c:valAx>
        <c:axId val="-1082103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082106000"/>
        <c:crosses val="autoZero"/>
        <c:crossBetween val="between"/>
      </c:valAx>
      <c:valAx>
        <c:axId val="-1082100576"/>
        <c:scaling>
          <c:orientation val="minMax"/>
        </c:scaling>
        <c:delete val="0"/>
        <c:axPos val="r"/>
        <c:numFmt formatCode="0.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082098256"/>
        <c:crosses val="max"/>
        <c:crossBetween val="between"/>
      </c:valAx>
      <c:catAx>
        <c:axId val="-10820982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0821005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2746E-CAD0-8640-AB41-6D2CE47C6110}" type="datetimeFigureOut">
              <a:rPr lang="en-US" smtClean="0"/>
              <a:t>11/21/17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3010A-34A1-484F-B35C-56D98B374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863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2746E-CAD0-8640-AB41-6D2CE47C6110}" type="datetimeFigureOut">
              <a:rPr lang="en-US" smtClean="0"/>
              <a:t>11/21/17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3010A-34A1-484F-B35C-56D98B374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756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2746E-CAD0-8640-AB41-6D2CE47C6110}" type="datetimeFigureOut">
              <a:rPr lang="en-US" smtClean="0"/>
              <a:t>11/21/17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3010A-34A1-484F-B35C-56D98B374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063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2746E-CAD0-8640-AB41-6D2CE47C6110}" type="datetimeFigureOut">
              <a:rPr lang="en-US" smtClean="0"/>
              <a:t>11/21/17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3010A-34A1-484F-B35C-56D98B374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475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2746E-CAD0-8640-AB41-6D2CE47C6110}" type="datetimeFigureOut">
              <a:rPr lang="en-US" smtClean="0"/>
              <a:t>11/21/17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3010A-34A1-484F-B35C-56D98B374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910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2746E-CAD0-8640-AB41-6D2CE47C6110}" type="datetimeFigureOut">
              <a:rPr lang="en-US" smtClean="0"/>
              <a:t>11/21/17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3010A-34A1-484F-B35C-56D98B374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105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2746E-CAD0-8640-AB41-6D2CE47C6110}" type="datetimeFigureOut">
              <a:rPr lang="en-US" smtClean="0"/>
              <a:t>11/21/17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3010A-34A1-484F-B35C-56D98B374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920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2746E-CAD0-8640-AB41-6D2CE47C6110}" type="datetimeFigureOut">
              <a:rPr lang="en-US" smtClean="0"/>
              <a:t>11/21/17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3010A-34A1-484F-B35C-56D98B374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2746E-CAD0-8640-AB41-6D2CE47C6110}" type="datetimeFigureOut">
              <a:rPr lang="en-US" smtClean="0"/>
              <a:t>11/21/17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3010A-34A1-484F-B35C-56D98B374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9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2746E-CAD0-8640-AB41-6D2CE47C6110}" type="datetimeFigureOut">
              <a:rPr lang="en-US" smtClean="0"/>
              <a:t>11/21/17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3010A-34A1-484F-B35C-56D98B374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19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2746E-CAD0-8640-AB41-6D2CE47C6110}" type="datetimeFigureOut">
              <a:rPr lang="en-US" smtClean="0"/>
              <a:t>11/21/17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3010A-34A1-484F-B35C-56D98B374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018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2746E-CAD0-8640-AB41-6D2CE47C6110}" type="datetimeFigureOut">
              <a:rPr lang="en-US" smtClean="0"/>
              <a:t>11/21/17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3010A-34A1-484F-B35C-56D98B374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9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5053" y="2123757"/>
            <a:ext cx="9523141" cy="2800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  <a:p>
            <a:pPr algn="ctr"/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KAKO SE ODREĐUJE KAMATNA MARŽA I ŠTO NA NJU UTJEČE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2400" dirty="0"/>
          </a:p>
          <a:p>
            <a:pPr algn="ctr"/>
            <a:r>
              <a:rPr lang="en-US" sz="1867" dirty="0" smtClean="0"/>
              <a:t>Velimir Šonje</a:t>
            </a:r>
          </a:p>
          <a:p>
            <a:pPr algn="ctr"/>
            <a:endParaRPr lang="en-US" sz="1867" dirty="0"/>
          </a:p>
          <a:p>
            <a:pPr algn="ctr"/>
            <a:r>
              <a:rPr lang="en-US" sz="1867" dirty="0" err="1" smtClean="0"/>
              <a:t>Sastavljeno</a:t>
            </a:r>
            <a:r>
              <a:rPr lang="en-US" sz="1867" dirty="0" smtClean="0"/>
              <a:t> </a:t>
            </a:r>
            <a:r>
              <a:rPr lang="en-US" sz="1867" dirty="0" err="1" smtClean="0"/>
              <a:t>na</a:t>
            </a:r>
            <a:r>
              <a:rPr lang="en-US" sz="1867" dirty="0" smtClean="0"/>
              <a:t> </a:t>
            </a:r>
            <a:r>
              <a:rPr lang="en-US" sz="1867" dirty="0" err="1" smtClean="0"/>
              <a:t>temelju</a:t>
            </a:r>
            <a:r>
              <a:rPr lang="en-US" sz="1867" dirty="0" smtClean="0"/>
              <a:t> </a:t>
            </a:r>
            <a:r>
              <a:rPr lang="en-US" sz="1867" dirty="0" err="1" smtClean="0"/>
              <a:t>istraživanja</a:t>
            </a:r>
            <a:r>
              <a:rPr lang="en-US" sz="1867" dirty="0" smtClean="0"/>
              <a:t> </a:t>
            </a:r>
            <a:r>
              <a:rPr lang="en-US" sz="1867" dirty="0" err="1" smtClean="0"/>
              <a:t>objavljenog</a:t>
            </a:r>
            <a:r>
              <a:rPr lang="en-US" sz="1867" dirty="0" smtClean="0"/>
              <a:t> u HUB </a:t>
            </a:r>
            <a:r>
              <a:rPr lang="en-US" sz="1867" dirty="0" err="1" smtClean="0"/>
              <a:t>Analize</a:t>
            </a:r>
            <a:r>
              <a:rPr lang="en-US" sz="1867" dirty="0" smtClean="0"/>
              <a:t> br. 62</a:t>
            </a:r>
            <a:endParaRPr lang="en-US" sz="1867" dirty="0"/>
          </a:p>
        </p:txBody>
      </p:sp>
    </p:spTree>
    <p:extLst>
      <p:ext uri="{BB962C8B-B14F-4D97-AF65-F5344CB8AC3E}">
        <p14:creationId xmlns:p14="http://schemas.microsoft.com/office/powerpoint/2010/main" val="193868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Rezultati</a:t>
            </a:r>
            <a:r>
              <a:rPr lang="en-US" dirty="0" smtClean="0"/>
              <a:t> </a:t>
            </a:r>
            <a:r>
              <a:rPr lang="en-US" dirty="0" err="1" smtClean="0"/>
              <a:t>ekonometrijske</a:t>
            </a:r>
            <a:r>
              <a:rPr lang="en-US" dirty="0" smtClean="0"/>
              <a:t> </a:t>
            </a:r>
            <a:r>
              <a:rPr lang="en-US" dirty="0" err="1" smtClean="0"/>
              <a:t>analize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razdoblje</a:t>
            </a:r>
            <a:r>
              <a:rPr lang="en-US" dirty="0" smtClean="0"/>
              <a:t> 2001.-2017. </a:t>
            </a:r>
            <a:r>
              <a:rPr lang="en-US" dirty="0" err="1" smtClean="0"/>
              <a:t>pokazuju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2343342"/>
            <a:ext cx="1111445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Najčvršći rezultat: </a:t>
            </a:r>
            <a:r>
              <a:rPr lang="hr-HR" sz="2000" dirty="0" err="1" smtClean="0"/>
              <a:t>cost-income</a:t>
            </a:r>
            <a:r>
              <a:rPr lang="hr-HR" sz="2000" dirty="0" smtClean="0"/>
              <a:t> omjer (operativni troškovi / operativni dohodak) utječe na maržu</a:t>
            </a:r>
          </a:p>
          <a:p>
            <a:r>
              <a:rPr lang="hr-HR" sz="2000" dirty="0" smtClean="0"/>
              <a:t>	+ volumen utječe na maržu</a:t>
            </a:r>
          </a:p>
          <a:p>
            <a:r>
              <a:rPr lang="hr-HR" sz="2000" dirty="0" smtClean="0"/>
              <a:t>	Rast BDP-a nema očekivan učinak, no on se pojavljuje kada se umjesto BDP-a uzme u obzir rast 		kredita (volumen smanjuje maržu)</a:t>
            </a:r>
          </a:p>
          <a:p>
            <a:endParaRPr lang="hr-HR" sz="2000" dirty="0" smtClean="0"/>
          </a:p>
          <a:p>
            <a:r>
              <a:rPr lang="hr-HR" sz="2000" dirty="0" smtClean="0"/>
              <a:t>Regulatorni trošak se ponaša različito u različitim modelima, potrebna detaljnija istraživanja (regulatorno rasterećenje uvijek </a:t>
            </a:r>
            <a:r>
              <a:rPr lang="hr-HR" sz="2000" u="sng" dirty="0" smtClean="0"/>
              <a:t>može </a:t>
            </a:r>
            <a:r>
              <a:rPr lang="hr-HR" sz="2000" dirty="0" smtClean="0"/>
              <a:t>utjecati na maržu)</a:t>
            </a:r>
          </a:p>
          <a:p>
            <a:endParaRPr lang="hr-HR" sz="2000" dirty="0" smtClean="0"/>
          </a:p>
          <a:p>
            <a:r>
              <a:rPr lang="hr-HR" sz="2000" dirty="0" smtClean="0"/>
              <a:t>Rizik likvidnosti utječe na maržu</a:t>
            </a:r>
          </a:p>
          <a:p>
            <a:endParaRPr lang="hr-HR" sz="2000" dirty="0" smtClean="0"/>
          </a:p>
          <a:p>
            <a:r>
              <a:rPr lang="hr-HR" sz="2000" dirty="0" smtClean="0"/>
              <a:t>Tržišna koncentracija i profitabilnost ne utječu na maržu dok je utjecaj kreditnog rizika (NPL) oko nule.</a:t>
            </a:r>
            <a:endParaRPr lang="hr-HR" sz="2400" dirty="0" smtClean="0"/>
          </a:p>
        </p:txBody>
      </p:sp>
    </p:spTree>
    <p:extLst>
      <p:ext uri="{BB962C8B-B14F-4D97-AF65-F5344CB8AC3E}">
        <p14:creationId xmlns:p14="http://schemas.microsoft.com/office/powerpoint/2010/main" val="159685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Gdje</a:t>
            </a:r>
            <a:r>
              <a:rPr lang="en-US" dirty="0" smtClean="0"/>
              <a:t> je </a:t>
            </a:r>
            <a:r>
              <a:rPr lang="en-US" dirty="0" err="1" smtClean="0"/>
              <a:t>prostor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srednjoročno</a:t>
            </a:r>
            <a:r>
              <a:rPr lang="en-US" dirty="0" smtClean="0"/>
              <a:t> </a:t>
            </a:r>
            <a:r>
              <a:rPr lang="en-US" dirty="0" err="1" smtClean="0"/>
              <a:t>smanjenje</a:t>
            </a:r>
            <a:r>
              <a:rPr lang="en-US" dirty="0" smtClean="0"/>
              <a:t> </a:t>
            </a:r>
            <a:r>
              <a:rPr lang="en-US" dirty="0" err="1" smtClean="0"/>
              <a:t>marži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8887" y="2611471"/>
            <a:ext cx="5687450" cy="2421997"/>
          </a:xfrm>
        </p:spPr>
        <p:txBody>
          <a:bodyPr>
            <a:normAutofit/>
          </a:bodyPr>
          <a:lstStyle/>
          <a:p>
            <a:r>
              <a:rPr lang="hr-HR" sz="1800" dirty="0" smtClean="0"/>
              <a:t>Poticanje konkurencije</a:t>
            </a:r>
          </a:p>
          <a:p>
            <a:r>
              <a:rPr lang="hr-HR" sz="1800" dirty="0" smtClean="0"/>
              <a:t>Institucionalna poboljšanja (pravosuđe, porezna uprava) + dobre politike = sve što smanjuje  rizike  </a:t>
            </a:r>
          </a:p>
          <a:p>
            <a:r>
              <a:rPr lang="hr-HR" sz="1800" dirty="0" smtClean="0"/>
              <a:t>Smanjenje operativnih troškova (nastavak porezne reforme</a:t>
            </a:r>
            <a:r>
              <a:rPr lang="mr-IN" sz="1800" dirty="0" smtClean="0"/>
              <a:t>…</a:t>
            </a:r>
            <a:r>
              <a:rPr lang="hr-HR" sz="1800" dirty="0" smtClean="0"/>
              <a:t>)</a:t>
            </a:r>
          </a:p>
          <a:p>
            <a:r>
              <a:rPr lang="hr-HR" sz="1800" dirty="0" smtClean="0"/>
              <a:t>Uvođenje eura i smanjenje troškova regulacije – izravni učinak + pozitivan učinak na volumen</a:t>
            </a:r>
            <a:endParaRPr lang="hr-HR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371" y="1929941"/>
            <a:ext cx="5745759" cy="3785059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6191130" y="2611471"/>
            <a:ext cx="147757" cy="33175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6191130" y="2953560"/>
            <a:ext cx="147757" cy="33175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6191129" y="3590005"/>
            <a:ext cx="147757" cy="33175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6191129" y="4183746"/>
            <a:ext cx="147757" cy="33175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3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Hvala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4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Pitanja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Što</a:t>
            </a:r>
            <a:r>
              <a:rPr lang="en-US" dirty="0" smtClean="0"/>
              <a:t> je </a:t>
            </a:r>
            <a:r>
              <a:rPr lang="en-US" dirty="0" err="1" smtClean="0"/>
              <a:t>kamatna</a:t>
            </a:r>
            <a:r>
              <a:rPr lang="en-US" dirty="0" smtClean="0"/>
              <a:t> </a:t>
            </a:r>
            <a:r>
              <a:rPr lang="en-US" dirty="0" err="1" smtClean="0"/>
              <a:t>marža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err="1" smtClean="0"/>
              <a:t>Što</a:t>
            </a:r>
            <a:r>
              <a:rPr lang="en-US" dirty="0" smtClean="0"/>
              <a:t> </a:t>
            </a:r>
            <a:r>
              <a:rPr lang="en-US" dirty="0" err="1" smtClean="0"/>
              <a:t>utječe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razlike</a:t>
            </a:r>
            <a:r>
              <a:rPr lang="en-US" dirty="0" smtClean="0"/>
              <a:t> </a:t>
            </a:r>
            <a:r>
              <a:rPr lang="en-US" dirty="0" err="1" smtClean="0"/>
              <a:t>kamatne</a:t>
            </a:r>
            <a:r>
              <a:rPr lang="en-US" dirty="0" smtClean="0"/>
              <a:t> </a:t>
            </a:r>
            <a:r>
              <a:rPr lang="en-US" dirty="0" err="1" smtClean="0"/>
              <a:t>marže</a:t>
            </a:r>
            <a:r>
              <a:rPr lang="en-US" dirty="0" smtClean="0"/>
              <a:t> </a:t>
            </a:r>
            <a:r>
              <a:rPr lang="en-US" dirty="0" err="1" smtClean="0"/>
              <a:t>među</a:t>
            </a:r>
            <a:r>
              <a:rPr lang="en-US" dirty="0" smtClean="0"/>
              <a:t> </a:t>
            </a:r>
            <a:r>
              <a:rPr lang="en-US" dirty="0" err="1" smtClean="0"/>
              <a:t>zemljama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err="1" smtClean="0"/>
              <a:t>Što</a:t>
            </a:r>
            <a:r>
              <a:rPr lang="en-US" dirty="0" smtClean="0"/>
              <a:t> </a:t>
            </a:r>
            <a:r>
              <a:rPr lang="en-US" dirty="0" err="1" smtClean="0"/>
              <a:t>utječe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kretanje</a:t>
            </a:r>
            <a:r>
              <a:rPr lang="en-US" dirty="0" smtClean="0"/>
              <a:t> (</a:t>
            </a:r>
            <a:r>
              <a:rPr lang="en-US" dirty="0" err="1" smtClean="0"/>
              <a:t>promjene</a:t>
            </a:r>
            <a:r>
              <a:rPr lang="en-US" dirty="0" smtClean="0"/>
              <a:t>) </a:t>
            </a:r>
            <a:r>
              <a:rPr lang="en-US" dirty="0" err="1" smtClean="0"/>
              <a:t>kamatne</a:t>
            </a:r>
            <a:r>
              <a:rPr lang="en-US" dirty="0" smtClean="0"/>
              <a:t> </a:t>
            </a:r>
            <a:r>
              <a:rPr lang="en-US" dirty="0" err="1" smtClean="0"/>
              <a:t>marže</a:t>
            </a:r>
            <a:r>
              <a:rPr lang="en-US" dirty="0" smtClean="0"/>
              <a:t> u </a:t>
            </a:r>
            <a:r>
              <a:rPr lang="en-US" dirty="0" err="1" smtClean="0"/>
              <a:t>vremenu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74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Što</a:t>
            </a:r>
            <a:r>
              <a:rPr lang="en-US" dirty="0" smtClean="0"/>
              <a:t> je </a:t>
            </a:r>
            <a:r>
              <a:rPr lang="en-US" dirty="0" err="1" smtClean="0"/>
              <a:t>kamatna</a:t>
            </a:r>
            <a:r>
              <a:rPr lang="en-US" dirty="0" smtClean="0"/>
              <a:t> </a:t>
            </a:r>
            <a:r>
              <a:rPr lang="en-US" dirty="0" err="1" smtClean="0"/>
              <a:t>marža</a:t>
            </a:r>
            <a:r>
              <a:rPr lang="en-US" dirty="0" smtClean="0"/>
              <a:t> (I)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3100" y="2396870"/>
            <a:ext cx="4746211" cy="29523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96723" y="1513687"/>
            <a:ext cx="4662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Na </a:t>
            </a:r>
            <a:r>
              <a:rPr lang="en-US" sz="1600" dirty="0" err="1"/>
              <a:t>temelju</a:t>
            </a:r>
            <a:r>
              <a:rPr lang="en-US" sz="1600" dirty="0"/>
              <a:t> </a:t>
            </a:r>
            <a:r>
              <a:rPr lang="en-US" sz="1600" dirty="0" err="1"/>
              <a:t>kamatnih</a:t>
            </a:r>
            <a:r>
              <a:rPr lang="en-US" sz="1600" dirty="0"/>
              <a:t> </a:t>
            </a:r>
            <a:r>
              <a:rPr lang="en-US" sz="1600" dirty="0" err="1"/>
              <a:t>stopa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nove</a:t>
            </a:r>
            <a:r>
              <a:rPr lang="en-US" sz="1600" dirty="0"/>
              <a:t> (</a:t>
            </a:r>
            <a:r>
              <a:rPr lang="en-US" sz="1600" dirty="0" err="1"/>
              <a:t>stambene</a:t>
            </a:r>
            <a:r>
              <a:rPr lang="en-US" sz="1600" dirty="0"/>
              <a:t>) </a:t>
            </a:r>
            <a:r>
              <a:rPr lang="en-US" sz="1600" dirty="0" err="1" smtClean="0"/>
              <a:t>kredite</a:t>
            </a:r>
            <a:r>
              <a:rPr lang="en-US" sz="1600" dirty="0" smtClean="0"/>
              <a:t> s </a:t>
            </a:r>
            <a:r>
              <a:rPr lang="en-US" sz="1600" dirty="0" err="1" smtClean="0"/>
              <a:t>v.k</a:t>
            </a:r>
            <a:r>
              <a:rPr lang="en-US" sz="1600" dirty="0" smtClean="0"/>
              <a:t>.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 smtClean="0"/>
              <a:t>devizne</a:t>
            </a:r>
            <a:r>
              <a:rPr lang="en-US" sz="1600" dirty="0" smtClean="0"/>
              <a:t> </a:t>
            </a:r>
            <a:r>
              <a:rPr lang="en-US" sz="1600" dirty="0" err="1" smtClean="0"/>
              <a:t>depozite</a:t>
            </a:r>
            <a:r>
              <a:rPr lang="en-US" sz="1600" dirty="0" smtClean="0"/>
              <a:t> (FXD) </a:t>
            </a:r>
            <a:r>
              <a:rPr lang="en-US" sz="1600" dirty="0"/>
              <a:t>ne </a:t>
            </a:r>
            <a:r>
              <a:rPr lang="en-US" sz="1600" dirty="0" err="1"/>
              <a:t>može</a:t>
            </a:r>
            <a:r>
              <a:rPr lang="en-US" sz="1600" dirty="0"/>
              <a:t> se </a:t>
            </a:r>
            <a:r>
              <a:rPr lang="en-US" sz="1600" dirty="0" err="1"/>
              <a:t>dobiti</a:t>
            </a:r>
            <a:r>
              <a:rPr lang="en-US" sz="1600" dirty="0"/>
              <a:t> </a:t>
            </a:r>
            <a:r>
              <a:rPr lang="en-US" sz="1600" dirty="0" err="1"/>
              <a:t>točna</a:t>
            </a:r>
            <a:r>
              <a:rPr lang="en-US" sz="1600" dirty="0"/>
              <a:t> </a:t>
            </a:r>
            <a:r>
              <a:rPr lang="en-US" sz="1600" dirty="0" err="1"/>
              <a:t>slika</a:t>
            </a:r>
            <a:r>
              <a:rPr lang="en-US" sz="1600" dirty="0"/>
              <a:t> </a:t>
            </a:r>
            <a:r>
              <a:rPr lang="en-US" sz="1600" u="sng" dirty="0" err="1"/>
              <a:t>ostvarene</a:t>
            </a:r>
            <a:r>
              <a:rPr lang="en-US" sz="1600" u="sng" dirty="0"/>
              <a:t> </a:t>
            </a:r>
            <a:r>
              <a:rPr lang="en-US" sz="1600" u="sng" dirty="0" err="1"/>
              <a:t>kamatne</a:t>
            </a:r>
            <a:r>
              <a:rPr lang="en-US" sz="1600" u="sng" dirty="0"/>
              <a:t> </a:t>
            </a:r>
            <a:r>
              <a:rPr lang="en-US" sz="1600" u="sng" dirty="0" err="1"/>
              <a:t>marže</a:t>
            </a:r>
            <a:endParaRPr lang="en-US" sz="1600" u="sn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72" y="1513687"/>
            <a:ext cx="7173951" cy="40353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6615" y="5698273"/>
            <a:ext cx="3033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b="1" dirty="0" smtClean="0">
                <a:solidFill>
                  <a:schemeClr val="accent1">
                    <a:lumMod val="75000"/>
                  </a:schemeClr>
                </a:solidFill>
              </a:rPr>
              <a:t>Marža nije samo dobit, sastoji se od četiri komponente</a:t>
            </a:r>
            <a:endParaRPr lang="hr-HR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Up Arrow 8"/>
          <p:cNvSpPr/>
          <p:nvPr/>
        </p:nvSpPr>
        <p:spPr>
          <a:xfrm>
            <a:off x="1881308" y="5349251"/>
            <a:ext cx="423746" cy="26762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442765" y="5554884"/>
            <a:ext cx="4254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b="1" dirty="0" smtClean="0">
                <a:solidFill>
                  <a:schemeClr val="accent1">
                    <a:lumMod val="75000"/>
                  </a:schemeClr>
                </a:solidFill>
              </a:rPr>
              <a:t>Ovo nije dobar prikaz marže (kruške i jabuke): stambeni krediti s </a:t>
            </a:r>
            <a:r>
              <a:rPr lang="hr-HR" sz="1600" b="1" dirty="0" err="1" smtClean="0">
                <a:solidFill>
                  <a:schemeClr val="accent1">
                    <a:lumMod val="75000"/>
                  </a:schemeClr>
                </a:solidFill>
              </a:rPr>
              <a:t>v.k</a:t>
            </a:r>
            <a:r>
              <a:rPr lang="hr-HR" sz="1600" b="1" dirty="0" smtClean="0">
                <a:solidFill>
                  <a:schemeClr val="accent1">
                    <a:lumMod val="75000"/>
                  </a:schemeClr>
                </a:solidFill>
              </a:rPr>
              <a:t>. ne financiraju se samo iz deviznih </a:t>
            </a:r>
            <a:r>
              <a:rPr lang="hr-HR" sz="1600" b="1" dirty="0" smtClean="0">
                <a:solidFill>
                  <a:schemeClr val="accent1">
                    <a:lumMod val="75000"/>
                  </a:schemeClr>
                </a:solidFill>
              </a:rPr>
              <a:t>depozita već iz skupa izvora sredstava koji pojedinačno koštaju različito</a:t>
            </a:r>
            <a:endParaRPr lang="hr-HR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7058722" y="1513687"/>
            <a:ext cx="54378" cy="52662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1083" y="1513687"/>
            <a:ext cx="114746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330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Što</a:t>
            </a:r>
            <a:r>
              <a:rPr lang="en-US" dirty="0" smtClean="0"/>
              <a:t> je </a:t>
            </a:r>
            <a:r>
              <a:rPr lang="en-US" dirty="0" err="1" smtClean="0"/>
              <a:t>kamatna</a:t>
            </a:r>
            <a:r>
              <a:rPr lang="en-US" dirty="0" smtClean="0"/>
              <a:t> </a:t>
            </a:r>
            <a:r>
              <a:rPr lang="en-US" dirty="0" err="1" smtClean="0"/>
              <a:t>marža</a:t>
            </a:r>
            <a:r>
              <a:rPr lang="en-US" dirty="0" smtClean="0"/>
              <a:t> (II): </a:t>
            </a:r>
            <a:r>
              <a:rPr lang="en-US" dirty="0" err="1" smtClean="0"/>
              <a:t>razlika</a:t>
            </a:r>
            <a:r>
              <a:rPr lang="en-US" dirty="0" smtClean="0"/>
              <a:t> </a:t>
            </a:r>
            <a:r>
              <a:rPr lang="en-US" dirty="0" err="1" smtClean="0"/>
              <a:t>između</a:t>
            </a:r>
            <a:r>
              <a:rPr lang="en-US" dirty="0" smtClean="0"/>
              <a:t> </a:t>
            </a:r>
            <a:r>
              <a:rPr lang="en-US" dirty="0" err="1" smtClean="0"/>
              <a:t>marže</a:t>
            </a:r>
            <a:r>
              <a:rPr lang="en-US" dirty="0" smtClean="0"/>
              <a:t> </a:t>
            </a:r>
            <a:r>
              <a:rPr lang="en-US" dirty="0" err="1" smtClean="0"/>
              <a:t>banke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marže</a:t>
            </a:r>
            <a:r>
              <a:rPr lang="en-US" dirty="0" smtClean="0"/>
              <a:t> s </a:t>
            </a:r>
            <a:r>
              <a:rPr lang="en-US" dirty="0" err="1" smtClean="0"/>
              <a:t>gledišta</a:t>
            </a:r>
            <a:r>
              <a:rPr lang="en-US" dirty="0" smtClean="0"/>
              <a:t> </a:t>
            </a:r>
            <a:r>
              <a:rPr lang="en-US" dirty="0" err="1" smtClean="0"/>
              <a:t>potrošača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861698" y="1796819"/>
            <a:ext cx="8454813" cy="47557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90694" y="6155473"/>
            <a:ext cx="2319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 smtClean="0"/>
              <a:t>Potrošač izabire </a:t>
            </a:r>
            <a:r>
              <a:rPr lang="hr-HR" sz="1400" dirty="0" err="1" smtClean="0"/>
              <a:t>Euribor</a:t>
            </a:r>
            <a:r>
              <a:rPr lang="hr-HR" sz="1400" dirty="0" smtClean="0"/>
              <a:t> kao referentnu stopu - parametar</a:t>
            </a:r>
            <a:endParaRPr lang="hr-HR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793876" y="6155473"/>
            <a:ext cx="2319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 smtClean="0"/>
              <a:t>Potrošač izabire NRS kao parametar</a:t>
            </a:r>
            <a:endParaRPr lang="hr-HR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9065942" y="2899318"/>
            <a:ext cx="28658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Potrošač treba pažljivo birati između na tržištu ponuđenih parametara jer kamatna stopa na kredit = parametar + marža.</a:t>
            </a:r>
          </a:p>
          <a:p>
            <a:endParaRPr lang="hr-HR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hr-HR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Mnogo je važnije kako će se parametar kretati u budućnosti, nego kolika je početna marža u trenutku sklapanja ugovora o kreditu.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76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je “parametar” (referentna kamatna stopa)</a:t>
            </a:r>
            <a:endParaRPr lang="hr-HR" dirty="0"/>
          </a:p>
        </p:txBody>
      </p:sp>
      <p:sp>
        <p:nvSpPr>
          <p:cNvPr id="3" name="TextBox 2"/>
          <p:cNvSpPr txBox="1"/>
          <p:nvPr/>
        </p:nvSpPr>
        <p:spPr>
          <a:xfrm>
            <a:off x="8519532" y="1690688"/>
            <a:ext cx="351263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Kretanje u prošlosti (lijevo) ne znači da će se slična kretanja i odnosi nastaviti u budućnosti.</a:t>
            </a:r>
          </a:p>
          <a:p>
            <a:endParaRPr lang="hr-H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Nepredvidivost dugoročnog kretanja kamatnih stopa znači da je s varijabilnim kamatnim stopama uvijek vezan rizik.</a:t>
            </a:r>
          </a:p>
          <a:p>
            <a:endParaRPr lang="hr-H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On se otklanja, barem za neko vrijeme, fiksiranjem kamatnih stopa.</a:t>
            </a:r>
          </a:p>
          <a:p>
            <a:endParaRPr lang="hr-H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Fiksna kamatna stopa u pravilu je veća od varijabilne na istu vrstu kredita. Razlika je kao premija osiguranja od promjene parametra.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185322"/>
              </p:ext>
            </p:extLst>
          </p:nvPr>
        </p:nvGraphicFramePr>
        <p:xfrm>
          <a:off x="1580066" y="2049888"/>
          <a:ext cx="6197600" cy="3917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04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Što je kamatna marža (III): najpotpunija mjera je realizirana kamatna marža </a:t>
            </a:r>
            <a:br>
              <a:rPr lang="hr-HR" dirty="0" smtClean="0"/>
            </a:br>
            <a:r>
              <a:rPr lang="hr-HR" sz="2200" dirty="0" smtClean="0"/>
              <a:t>(podatak za EU Q1 2017, izvor: ECB)</a:t>
            </a:r>
            <a:endParaRPr lang="hr-HR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8240751" y="2771697"/>
            <a:ext cx="369105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ŠTO JE (REALIZIRANA) ILI NETO KAMATNA MARŽA?</a:t>
            </a:r>
          </a:p>
          <a:p>
            <a:pPr algn="ctr"/>
            <a:endParaRPr lang="hr-HR" sz="1600" b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hr-HR" sz="1600" b="1" u="sng" dirty="0" smtClean="0">
                <a:solidFill>
                  <a:schemeClr val="accent1">
                    <a:lumMod val="75000"/>
                  </a:schemeClr>
                </a:solidFill>
              </a:rPr>
              <a:t>Ostvareni kamatni prihod</a:t>
            </a:r>
          </a:p>
          <a:p>
            <a:pPr algn="ctr"/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hr-HR" sz="1600" b="1" dirty="0" err="1" smtClean="0">
                <a:solidFill>
                  <a:schemeClr val="accent1">
                    <a:lumMod val="75000"/>
                  </a:schemeClr>
                </a:solidFill>
              </a:rPr>
              <a:t>ktiva</a:t>
            </a:r>
            <a:r>
              <a:rPr lang="hr-HR" sz="1600" b="1" dirty="0" smtClean="0">
                <a:solidFill>
                  <a:schemeClr val="accent1">
                    <a:lumMod val="75000"/>
                  </a:schemeClr>
                </a:solidFill>
              </a:rPr>
              <a:t> na koju se obračunava kamata</a:t>
            </a:r>
            <a:endParaRPr lang="hr-HR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hr-HR" sz="1600" b="1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endParaRPr lang="hr-HR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hr-HR" sz="1600" b="1" u="sng" dirty="0" smtClean="0">
                <a:solidFill>
                  <a:schemeClr val="accent1">
                    <a:lumMod val="75000"/>
                  </a:schemeClr>
                </a:solidFill>
              </a:rPr>
              <a:t>Plaćeni kamatni troškovi</a:t>
            </a:r>
          </a:p>
          <a:p>
            <a:pPr algn="ctr"/>
            <a:r>
              <a:rPr lang="hr-HR" sz="1600" b="1" dirty="0" smtClean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hr-HR" sz="1600" b="1" dirty="0" smtClean="0">
                <a:solidFill>
                  <a:schemeClr val="accent1">
                    <a:lumMod val="75000"/>
                  </a:schemeClr>
                </a:solidFill>
              </a:rPr>
              <a:t>siva na koju se plaća kamata</a:t>
            </a:r>
          </a:p>
          <a:p>
            <a:pPr algn="ctr"/>
            <a:endParaRPr lang="hr-HR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hr-HR" sz="1600" b="1" dirty="0" smtClean="0">
                <a:solidFill>
                  <a:schemeClr val="accent1">
                    <a:lumMod val="75000"/>
                  </a:schemeClr>
                </a:solidFill>
              </a:rPr>
              <a:t>(u postotnim bodovima)</a:t>
            </a:r>
          </a:p>
          <a:p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9280739"/>
              </p:ext>
            </p:extLst>
          </p:nvPr>
        </p:nvGraphicFramePr>
        <p:xfrm>
          <a:off x="838200" y="1690688"/>
          <a:ext cx="7061200" cy="492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733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Objašnjenje</a:t>
            </a:r>
            <a:r>
              <a:rPr lang="en-US" dirty="0" smtClean="0"/>
              <a:t> </a:t>
            </a:r>
            <a:r>
              <a:rPr lang="en-US" dirty="0" err="1" smtClean="0"/>
              <a:t>razlika</a:t>
            </a:r>
            <a:r>
              <a:rPr lang="en-US" dirty="0" smtClean="0"/>
              <a:t> </a:t>
            </a:r>
            <a:r>
              <a:rPr lang="en-US" dirty="0" err="1" smtClean="0"/>
              <a:t>marži</a:t>
            </a:r>
            <a:r>
              <a:rPr lang="en-US" dirty="0" smtClean="0"/>
              <a:t> </a:t>
            </a:r>
            <a:r>
              <a:rPr lang="en-US" dirty="0" err="1" smtClean="0"/>
              <a:t>među</a:t>
            </a:r>
            <a:r>
              <a:rPr lang="en-US" dirty="0" smtClean="0"/>
              <a:t> </a:t>
            </a:r>
            <a:r>
              <a:rPr lang="en-US" dirty="0" err="1" smtClean="0"/>
              <a:t>državama</a:t>
            </a:r>
            <a:r>
              <a:rPr lang="en-US" dirty="0" smtClean="0"/>
              <a:t> </a:t>
            </a:r>
            <a:r>
              <a:rPr lang="en-US" dirty="0" err="1" smtClean="0"/>
              <a:t>članicama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403" y="1892829"/>
            <a:ext cx="10972800" cy="4525963"/>
          </a:xfrm>
        </p:spPr>
        <p:txBody>
          <a:bodyPr>
            <a:normAutofit/>
          </a:bodyPr>
          <a:lstStyle/>
          <a:p>
            <a:r>
              <a:rPr lang="en-US" sz="1867" dirty="0" err="1"/>
              <a:t>Volumeni</a:t>
            </a:r>
            <a:r>
              <a:rPr lang="en-US" sz="1867" dirty="0"/>
              <a:t> </a:t>
            </a:r>
            <a:r>
              <a:rPr lang="en-US" sz="1867" dirty="0" err="1"/>
              <a:t>su</a:t>
            </a:r>
            <a:r>
              <a:rPr lang="en-US" sz="1867" dirty="0"/>
              <a:t> </a:t>
            </a:r>
            <a:r>
              <a:rPr lang="en-US" sz="1867" dirty="0" err="1" smtClean="0"/>
              <a:t>ključni</a:t>
            </a:r>
            <a:r>
              <a:rPr lang="en-US" sz="1867" dirty="0" smtClean="0"/>
              <a:t> (</a:t>
            </a:r>
            <a:r>
              <a:rPr lang="en-US" sz="1867" dirty="0" err="1" smtClean="0"/>
              <a:t>kao</a:t>
            </a:r>
            <a:r>
              <a:rPr lang="en-US" sz="1867" dirty="0" smtClean="0"/>
              <a:t> </a:t>
            </a:r>
            <a:r>
              <a:rPr lang="en-US" sz="1867" dirty="0" err="1" smtClean="0"/>
              <a:t>i</a:t>
            </a:r>
            <a:r>
              <a:rPr lang="en-US" sz="1867" dirty="0" smtClean="0"/>
              <a:t> u </a:t>
            </a:r>
            <a:r>
              <a:rPr lang="en-US" sz="1867" dirty="0" err="1" smtClean="0"/>
              <a:t>većini</a:t>
            </a:r>
            <a:r>
              <a:rPr lang="en-US" sz="1867" dirty="0" smtClean="0"/>
              <a:t> </a:t>
            </a:r>
            <a:r>
              <a:rPr lang="en-US" sz="1867" dirty="0" err="1" smtClean="0"/>
              <a:t>poslovanja</a:t>
            </a:r>
            <a:r>
              <a:rPr lang="en-US" sz="1867" dirty="0" smtClean="0"/>
              <a:t>: </a:t>
            </a:r>
            <a:r>
              <a:rPr lang="en-US" sz="1867" dirty="0" err="1" smtClean="0"/>
              <a:t>veći</a:t>
            </a:r>
            <a:r>
              <a:rPr lang="en-US" sz="1867" dirty="0" smtClean="0"/>
              <a:t> </a:t>
            </a:r>
            <a:r>
              <a:rPr lang="en-US" sz="1867" dirty="0" err="1" smtClean="0"/>
              <a:t>volumen</a:t>
            </a:r>
            <a:r>
              <a:rPr lang="en-US" sz="1867" dirty="0"/>
              <a:t> </a:t>
            </a:r>
            <a:r>
              <a:rPr lang="en-US" sz="1867" dirty="0" err="1" smtClean="0"/>
              <a:t>znači</a:t>
            </a:r>
            <a:r>
              <a:rPr lang="en-US" sz="1867" dirty="0" smtClean="0"/>
              <a:t> </a:t>
            </a:r>
            <a:r>
              <a:rPr lang="en-US" sz="1867" dirty="0" err="1" smtClean="0"/>
              <a:t>manji</a:t>
            </a:r>
            <a:r>
              <a:rPr lang="en-US" sz="1867" dirty="0" smtClean="0"/>
              <a:t> </a:t>
            </a:r>
            <a:r>
              <a:rPr lang="en-US" sz="1867" dirty="0" err="1" smtClean="0"/>
              <a:t>prosječni</a:t>
            </a:r>
            <a:r>
              <a:rPr lang="en-US" sz="1867" dirty="0" smtClean="0"/>
              <a:t> </a:t>
            </a:r>
            <a:r>
              <a:rPr lang="en-US" sz="1867" dirty="0" err="1" smtClean="0"/>
              <a:t>trošak</a:t>
            </a:r>
            <a:r>
              <a:rPr lang="en-US" sz="1867" dirty="0" smtClean="0"/>
              <a:t>)</a:t>
            </a:r>
            <a:endParaRPr lang="en-US" sz="1867" dirty="0"/>
          </a:p>
          <a:p>
            <a:pPr lvl="1"/>
            <a:r>
              <a:rPr lang="en-US" sz="1333" dirty="0" smtClean="0"/>
              <a:t>S </a:t>
            </a:r>
            <a:r>
              <a:rPr lang="en-US" sz="1333" dirty="0" err="1" smtClean="0"/>
              <a:t>volumenom</a:t>
            </a:r>
            <a:r>
              <a:rPr lang="en-US" sz="1333" dirty="0" smtClean="0"/>
              <a:t> </a:t>
            </a:r>
            <a:r>
              <a:rPr lang="en-US" sz="1333" dirty="0" err="1" smtClean="0"/>
              <a:t>raste</a:t>
            </a:r>
            <a:r>
              <a:rPr lang="en-US" sz="1333" dirty="0" smtClean="0"/>
              <a:t> </a:t>
            </a:r>
            <a:r>
              <a:rPr lang="en-US" sz="1333" dirty="0" err="1" smtClean="0"/>
              <a:t>troškovna</a:t>
            </a:r>
            <a:r>
              <a:rPr lang="en-US" sz="1333" dirty="0" smtClean="0"/>
              <a:t> </a:t>
            </a:r>
            <a:r>
              <a:rPr lang="en-US" sz="1333" dirty="0" err="1" smtClean="0"/>
              <a:t>efikasnost</a:t>
            </a:r>
            <a:r>
              <a:rPr lang="en-US" sz="1333" dirty="0" smtClean="0"/>
              <a:t> (</a:t>
            </a:r>
            <a:r>
              <a:rPr lang="en-US" sz="1333" dirty="0" err="1" smtClean="0"/>
              <a:t>npr</a:t>
            </a:r>
            <a:r>
              <a:rPr lang="en-US" sz="1333" dirty="0" smtClean="0"/>
              <a:t>. </a:t>
            </a:r>
            <a:r>
              <a:rPr lang="en-US" sz="1333" dirty="0" err="1" smtClean="0"/>
              <a:t>pada</a:t>
            </a:r>
            <a:r>
              <a:rPr lang="en-US" sz="1333" dirty="0" smtClean="0"/>
              <a:t> </a:t>
            </a:r>
            <a:r>
              <a:rPr lang="en-US" sz="1333" dirty="0" err="1" smtClean="0"/>
              <a:t>omjer</a:t>
            </a:r>
            <a:r>
              <a:rPr lang="en-US" sz="1333" dirty="0" smtClean="0"/>
              <a:t> </a:t>
            </a:r>
            <a:r>
              <a:rPr lang="en-US" sz="1333" dirty="0" err="1" smtClean="0"/>
              <a:t>operativnih</a:t>
            </a:r>
            <a:r>
              <a:rPr lang="en-US" sz="1333" dirty="0" smtClean="0"/>
              <a:t> </a:t>
            </a:r>
            <a:r>
              <a:rPr lang="en-US" sz="1333" dirty="0" err="1"/>
              <a:t>troškova</a:t>
            </a:r>
            <a:r>
              <a:rPr lang="en-US" sz="1333" dirty="0"/>
              <a:t> </a:t>
            </a:r>
            <a:r>
              <a:rPr lang="en-US" sz="1333" dirty="0" err="1"/>
              <a:t>i</a:t>
            </a:r>
            <a:r>
              <a:rPr lang="en-US" sz="1333" dirty="0"/>
              <a:t> </a:t>
            </a:r>
            <a:r>
              <a:rPr lang="en-US" sz="1333" dirty="0" err="1"/>
              <a:t>aktive</a:t>
            </a:r>
            <a:r>
              <a:rPr lang="en-US" sz="1333" dirty="0"/>
              <a:t>)</a:t>
            </a:r>
          </a:p>
          <a:p>
            <a:pPr lvl="1"/>
            <a:r>
              <a:rPr lang="en-US" sz="1333" dirty="0" err="1" smtClean="0"/>
              <a:t>Kako</a:t>
            </a:r>
            <a:r>
              <a:rPr lang="en-US" sz="1333" dirty="0" smtClean="0"/>
              <a:t> </a:t>
            </a:r>
            <a:r>
              <a:rPr lang="en-US" sz="1333" dirty="0" err="1" smtClean="0"/>
              <a:t>mjeriti</a:t>
            </a:r>
            <a:r>
              <a:rPr lang="en-US" sz="1333" dirty="0" smtClean="0"/>
              <a:t> </a:t>
            </a:r>
            <a:r>
              <a:rPr lang="en-US" sz="1333" dirty="0" err="1" smtClean="0"/>
              <a:t>volumen</a:t>
            </a:r>
            <a:r>
              <a:rPr lang="en-US" sz="1333" dirty="0" smtClean="0"/>
              <a:t>? </a:t>
            </a:r>
            <a:r>
              <a:rPr lang="en-US" sz="1333" dirty="0" err="1" smtClean="0"/>
              <a:t>Krediti</a:t>
            </a:r>
            <a:r>
              <a:rPr lang="en-US" sz="1333" dirty="0" smtClean="0"/>
              <a:t> </a:t>
            </a:r>
            <a:r>
              <a:rPr lang="en-US" sz="1333" dirty="0" err="1"/>
              <a:t>po</a:t>
            </a:r>
            <a:r>
              <a:rPr lang="en-US" sz="1333" dirty="0"/>
              <a:t> </a:t>
            </a:r>
            <a:r>
              <a:rPr lang="en-US" sz="1333" dirty="0" err="1" smtClean="0"/>
              <a:t>zaposlenom</a:t>
            </a:r>
            <a:r>
              <a:rPr lang="en-US" sz="1333" dirty="0" smtClean="0"/>
              <a:t> u </a:t>
            </a:r>
            <a:r>
              <a:rPr lang="en-US" sz="1333" dirty="0" err="1" smtClean="0"/>
              <a:t>bankama</a:t>
            </a:r>
            <a:r>
              <a:rPr lang="en-US" sz="1333" dirty="0" smtClean="0"/>
              <a:t>: u </a:t>
            </a:r>
            <a:r>
              <a:rPr lang="en-US" sz="1333" dirty="0" err="1" smtClean="0"/>
              <a:t>Hrvatskoj</a:t>
            </a:r>
            <a:r>
              <a:rPr lang="en-US" sz="1333" dirty="0" smtClean="0"/>
              <a:t> </a:t>
            </a:r>
            <a:r>
              <a:rPr lang="en-US" sz="1333" dirty="0" err="1" smtClean="0"/>
              <a:t>su</a:t>
            </a:r>
            <a:r>
              <a:rPr lang="en-US" sz="1333" dirty="0" smtClean="0"/>
              <a:t> </a:t>
            </a:r>
            <a:r>
              <a:rPr lang="en-US" sz="1333" dirty="0" err="1" smtClean="0"/>
              <a:t>oko</a:t>
            </a:r>
            <a:r>
              <a:rPr lang="en-US" sz="1333" dirty="0" smtClean="0"/>
              <a:t> </a:t>
            </a:r>
            <a:r>
              <a:rPr lang="en-US" sz="1333" b="1" dirty="0" smtClean="0">
                <a:solidFill>
                  <a:schemeClr val="accent1">
                    <a:lumMod val="75000"/>
                  </a:schemeClr>
                </a:solidFill>
              </a:rPr>
              <a:t>4x </a:t>
            </a:r>
            <a:r>
              <a:rPr lang="en-US" sz="1333" b="1" dirty="0" err="1" smtClean="0">
                <a:solidFill>
                  <a:schemeClr val="accent1">
                    <a:lumMod val="75000"/>
                  </a:schemeClr>
                </a:solidFill>
              </a:rPr>
              <a:t>manji</a:t>
            </a:r>
            <a:r>
              <a:rPr lang="en-US" sz="1333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333" dirty="0" smtClean="0"/>
              <a:t>od </a:t>
            </a:r>
            <a:r>
              <a:rPr lang="en-US" sz="1333" dirty="0" err="1" smtClean="0"/>
              <a:t>prosjeka</a:t>
            </a:r>
            <a:r>
              <a:rPr lang="en-US" sz="1333" dirty="0" smtClean="0"/>
              <a:t> EU</a:t>
            </a:r>
            <a:endParaRPr lang="en-US" sz="1333" dirty="0"/>
          </a:p>
          <a:p>
            <a:endParaRPr lang="en-US" sz="1867" dirty="0"/>
          </a:p>
          <a:p>
            <a:r>
              <a:rPr lang="en-US" sz="1867" dirty="0" err="1"/>
              <a:t>Uvođenje</a:t>
            </a:r>
            <a:r>
              <a:rPr lang="en-US" sz="1867" dirty="0"/>
              <a:t> </a:t>
            </a:r>
            <a:r>
              <a:rPr lang="en-US" sz="1867" dirty="0" err="1"/>
              <a:t>eura</a:t>
            </a:r>
            <a:r>
              <a:rPr lang="en-US" sz="1867" dirty="0"/>
              <a:t> </a:t>
            </a:r>
            <a:r>
              <a:rPr lang="en-US" sz="1867" dirty="0" err="1"/>
              <a:t>smanjuje</a:t>
            </a:r>
            <a:r>
              <a:rPr lang="en-US" sz="1867" dirty="0"/>
              <a:t> </a:t>
            </a:r>
            <a:r>
              <a:rPr lang="en-US" sz="1867" dirty="0" err="1"/>
              <a:t>maržu</a:t>
            </a:r>
            <a:r>
              <a:rPr lang="en-US" sz="1867" dirty="0"/>
              <a:t> </a:t>
            </a:r>
            <a:r>
              <a:rPr lang="en-US" sz="1867" dirty="0" err="1"/>
              <a:t>za</a:t>
            </a:r>
            <a:r>
              <a:rPr lang="en-US" sz="1867" dirty="0"/>
              <a:t> 25-30 </a:t>
            </a:r>
            <a:r>
              <a:rPr lang="en-US" sz="1867" dirty="0" smtClean="0"/>
              <a:t>bps (0,25-0,3 </a:t>
            </a:r>
            <a:r>
              <a:rPr lang="en-US" sz="1867" dirty="0" err="1" smtClean="0"/>
              <a:t>postotna</a:t>
            </a:r>
            <a:r>
              <a:rPr lang="en-US" sz="1867" dirty="0" smtClean="0"/>
              <a:t> </a:t>
            </a:r>
            <a:r>
              <a:rPr lang="en-US" sz="1867" dirty="0" err="1" smtClean="0"/>
              <a:t>boda</a:t>
            </a:r>
            <a:r>
              <a:rPr lang="en-US" sz="1867" dirty="0" smtClean="0"/>
              <a:t>) </a:t>
            </a:r>
            <a:r>
              <a:rPr lang="en-US" sz="1867" dirty="0"/>
              <a:t>u </a:t>
            </a:r>
            <a:r>
              <a:rPr lang="en-US" sz="1867" dirty="0" err="1" smtClean="0"/>
              <a:t>prosjeku</a:t>
            </a:r>
            <a:r>
              <a:rPr lang="en-US" sz="1867" dirty="0" smtClean="0"/>
              <a:t>; </a:t>
            </a:r>
            <a:r>
              <a:rPr lang="en-US" sz="1867" dirty="0" err="1" smtClean="0"/>
              <a:t>vjerojatno</a:t>
            </a:r>
            <a:r>
              <a:rPr lang="en-US" sz="1867" dirty="0" smtClean="0"/>
              <a:t> </a:t>
            </a:r>
            <a:r>
              <a:rPr lang="en-US" sz="1867" dirty="0" err="1" smtClean="0"/>
              <a:t>djeluje</a:t>
            </a:r>
            <a:r>
              <a:rPr lang="en-US" sz="1867" dirty="0" smtClean="0"/>
              <a:t> </a:t>
            </a:r>
            <a:r>
              <a:rPr lang="en-US" sz="1867" dirty="0" err="1" smtClean="0"/>
              <a:t>učinak</a:t>
            </a:r>
            <a:r>
              <a:rPr lang="en-US" sz="1867" dirty="0" smtClean="0"/>
              <a:t> </a:t>
            </a:r>
            <a:r>
              <a:rPr lang="en-US" sz="1867" dirty="0" err="1"/>
              <a:t>smanjenja</a:t>
            </a:r>
            <a:r>
              <a:rPr lang="en-US" sz="1867" dirty="0"/>
              <a:t> </a:t>
            </a:r>
            <a:r>
              <a:rPr lang="en-US" sz="1867" dirty="0" err="1"/>
              <a:t>troška</a:t>
            </a:r>
            <a:r>
              <a:rPr lang="en-US" sz="1867" dirty="0"/>
              <a:t> </a:t>
            </a:r>
            <a:r>
              <a:rPr lang="en-US" sz="1867" dirty="0" err="1"/>
              <a:t>regulacije</a:t>
            </a:r>
            <a:r>
              <a:rPr lang="en-US" sz="1867" dirty="0"/>
              <a:t> </a:t>
            </a:r>
            <a:r>
              <a:rPr lang="en-US" sz="1867" dirty="0" err="1"/>
              <a:t>i</a:t>
            </a:r>
            <a:r>
              <a:rPr lang="en-US" sz="1867" dirty="0"/>
              <a:t> </a:t>
            </a:r>
            <a:r>
              <a:rPr lang="en-US" sz="1867" dirty="0" err="1" smtClean="0"/>
              <a:t>rizika</a:t>
            </a:r>
            <a:r>
              <a:rPr lang="en-US" sz="1867" dirty="0" smtClean="0"/>
              <a:t> </a:t>
            </a:r>
            <a:r>
              <a:rPr lang="mr-IN" sz="1867" dirty="0"/>
              <a:t>–</a:t>
            </a:r>
            <a:r>
              <a:rPr lang="en-US" sz="1867" dirty="0"/>
              <a:t> </a:t>
            </a:r>
            <a:r>
              <a:rPr lang="en-US" sz="1867" dirty="0" err="1"/>
              <a:t>ovo</a:t>
            </a:r>
            <a:r>
              <a:rPr lang="en-US" sz="1867" dirty="0"/>
              <a:t> </a:t>
            </a:r>
            <a:r>
              <a:rPr lang="en-US" sz="1867" dirty="0" smtClean="0"/>
              <a:t>je </a:t>
            </a:r>
            <a:r>
              <a:rPr lang="en-US" sz="1867" dirty="0" err="1" smtClean="0"/>
              <a:t>između</a:t>
            </a:r>
            <a:r>
              <a:rPr lang="en-US" sz="1867" dirty="0" smtClean="0"/>
              <a:t> </a:t>
            </a:r>
            <a:r>
              <a:rPr lang="en-US" sz="1867" dirty="0" err="1" smtClean="0"/>
              <a:t>ostaloga</a:t>
            </a:r>
            <a:r>
              <a:rPr lang="en-US" sz="1867" dirty="0" smtClean="0"/>
              <a:t> </a:t>
            </a:r>
            <a:r>
              <a:rPr lang="en-US" sz="1867" dirty="0" err="1"/>
              <a:t>važan</a:t>
            </a:r>
            <a:r>
              <a:rPr lang="en-US" sz="1867" dirty="0"/>
              <a:t> </a:t>
            </a:r>
            <a:r>
              <a:rPr lang="en-US" sz="1867" dirty="0" err="1"/>
              <a:t>razlog</a:t>
            </a:r>
            <a:r>
              <a:rPr lang="en-US" sz="1867" dirty="0"/>
              <a:t> </a:t>
            </a:r>
            <a:r>
              <a:rPr lang="en-US" sz="1867" dirty="0" err="1"/>
              <a:t>zašto</a:t>
            </a:r>
            <a:r>
              <a:rPr lang="en-US" sz="1867" dirty="0"/>
              <a:t> </a:t>
            </a:r>
            <a:r>
              <a:rPr lang="en-US" sz="1867" dirty="0" err="1"/>
              <a:t>su</a:t>
            </a:r>
            <a:r>
              <a:rPr lang="en-US" sz="1867" dirty="0"/>
              <a:t> </a:t>
            </a:r>
            <a:r>
              <a:rPr lang="en-US" sz="1867" dirty="0" err="1"/>
              <a:t>Bugarska</a:t>
            </a:r>
            <a:r>
              <a:rPr lang="en-US" sz="1867" dirty="0"/>
              <a:t>, </a:t>
            </a:r>
            <a:r>
              <a:rPr lang="en-US" sz="1867" dirty="0" err="1"/>
              <a:t>Mađarska</a:t>
            </a:r>
            <a:r>
              <a:rPr lang="en-US" sz="1867" dirty="0"/>
              <a:t> </a:t>
            </a:r>
            <a:r>
              <a:rPr lang="en-US" sz="1867" dirty="0" err="1"/>
              <a:t>i</a:t>
            </a:r>
            <a:r>
              <a:rPr lang="en-US" sz="1867" dirty="0"/>
              <a:t> </a:t>
            </a:r>
            <a:r>
              <a:rPr lang="en-US" sz="1867" dirty="0" err="1"/>
              <a:t>Hrvatska</a:t>
            </a:r>
            <a:r>
              <a:rPr lang="en-US" sz="1867" dirty="0"/>
              <a:t> </a:t>
            </a:r>
            <a:r>
              <a:rPr lang="en-US" sz="1867" dirty="0" err="1"/>
              <a:t>na</a:t>
            </a:r>
            <a:r>
              <a:rPr lang="en-US" sz="1867" dirty="0"/>
              <a:t> </a:t>
            </a:r>
            <a:r>
              <a:rPr lang="en-US" sz="1867" dirty="0" err="1"/>
              <a:t>vrhu</a:t>
            </a:r>
            <a:endParaRPr lang="en-US" sz="1867" dirty="0"/>
          </a:p>
          <a:p>
            <a:endParaRPr lang="en-US" sz="1867" dirty="0"/>
          </a:p>
          <a:p>
            <a:r>
              <a:rPr lang="en-US" sz="1867" dirty="0"/>
              <a:t>NPL (</a:t>
            </a:r>
            <a:r>
              <a:rPr lang="en-US" sz="1867" dirty="0" err="1" smtClean="0"/>
              <a:t>rizik</a:t>
            </a:r>
            <a:r>
              <a:rPr lang="en-US" sz="1867" dirty="0" smtClean="0"/>
              <a:t> </a:t>
            </a:r>
            <a:r>
              <a:rPr lang="en-US" sz="1867" dirty="0" err="1" smtClean="0"/>
              <a:t>mjeren</a:t>
            </a:r>
            <a:r>
              <a:rPr lang="en-US" sz="1867" dirty="0" smtClean="0"/>
              <a:t> </a:t>
            </a:r>
            <a:r>
              <a:rPr lang="en-US" sz="1867" dirty="0" err="1" smtClean="0"/>
              <a:t>udjelom</a:t>
            </a:r>
            <a:r>
              <a:rPr lang="en-US" sz="1867" dirty="0" smtClean="0"/>
              <a:t> </a:t>
            </a:r>
            <a:r>
              <a:rPr lang="en-US" sz="1867" dirty="0" err="1" smtClean="0"/>
              <a:t>takozvanih</a:t>
            </a:r>
            <a:r>
              <a:rPr lang="en-US" sz="1867" dirty="0" smtClean="0"/>
              <a:t> </a:t>
            </a:r>
            <a:r>
              <a:rPr lang="en-US" sz="1867" dirty="0" err="1" smtClean="0"/>
              <a:t>neprihodujućih</a:t>
            </a:r>
            <a:r>
              <a:rPr lang="en-US" sz="1867" dirty="0" smtClean="0"/>
              <a:t> </a:t>
            </a:r>
            <a:r>
              <a:rPr lang="en-US" sz="1867" dirty="0" err="1" smtClean="0"/>
              <a:t>kredita</a:t>
            </a:r>
            <a:r>
              <a:rPr lang="en-US" sz="1867" dirty="0" smtClean="0"/>
              <a:t>) </a:t>
            </a:r>
            <a:r>
              <a:rPr lang="en-US" sz="1867" dirty="0" err="1"/>
              <a:t>utječe</a:t>
            </a:r>
            <a:r>
              <a:rPr lang="en-US" sz="1867" dirty="0"/>
              <a:t> </a:t>
            </a:r>
            <a:r>
              <a:rPr lang="en-US" sz="1867" dirty="0" err="1"/>
              <a:t>na</a:t>
            </a:r>
            <a:r>
              <a:rPr lang="en-US" sz="1867" dirty="0"/>
              <a:t> </a:t>
            </a:r>
            <a:r>
              <a:rPr lang="en-US" sz="1867" dirty="0" err="1"/>
              <a:t>veću</a:t>
            </a:r>
            <a:r>
              <a:rPr lang="en-US" sz="1867" dirty="0"/>
              <a:t> </a:t>
            </a:r>
            <a:r>
              <a:rPr lang="en-US" sz="1867" dirty="0" err="1"/>
              <a:t>maržu</a:t>
            </a:r>
            <a:r>
              <a:rPr lang="en-US" sz="1867" dirty="0"/>
              <a:t> </a:t>
            </a:r>
            <a:r>
              <a:rPr lang="en-US" sz="1867" dirty="0" smtClean="0"/>
              <a:t>(NPL </a:t>
            </a:r>
            <a:r>
              <a:rPr lang="en-US" sz="1867" dirty="0" err="1" smtClean="0"/>
              <a:t>omjer</a:t>
            </a:r>
            <a:r>
              <a:rPr lang="en-US" sz="1867" dirty="0" smtClean="0"/>
              <a:t> </a:t>
            </a:r>
            <a:r>
              <a:rPr lang="en-US" sz="1867" dirty="0"/>
              <a:t>od 10% </a:t>
            </a:r>
            <a:r>
              <a:rPr lang="en-US" sz="1867" dirty="0" err="1"/>
              <a:t>povezan</a:t>
            </a:r>
            <a:r>
              <a:rPr lang="en-US" sz="1867" dirty="0"/>
              <a:t> </a:t>
            </a:r>
            <a:r>
              <a:rPr lang="en-US" sz="1867" dirty="0" smtClean="0"/>
              <a:t>je s </a:t>
            </a:r>
            <a:r>
              <a:rPr lang="en-US" sz="1867" dirty="0"/>
              <a:t>15 bps </a:t>
            </a:r>
            <a:r>
              <a:rPr lang="en-US" sz="1867" dirty="0" err="1"/>
              <a:t>većom</a:t>
            </a:r>
            <a:r>
              <a:rPr lang="en-US" sz="1867" dirty="0"/>
              <a:t> </a:t>
            </a:r>
            <a:r>
              <a:rPr lang="en-US" sz="1867" dirty="0" err="1"/>
              <a:t>maržom</a:t>
            </a:r>
            <a:r>
              <a:rPr lang="en-US" sz="1867" dirty="0"/>
              <a:t> u </a:t>
            </a:r>
            <a:r>
              <a:rPr lang="en-US" sz="1867" dirty="0" err="1" smtClean="0"/>
              <a:t>prosjeku</a:t>
            </a:r>
            <a:r>
              <a:rPr lang="en-US" sz="1867" dirty="0" smtClean="0"/>
              <a:t> </a:t>
            </a:r>
            <a:r>
              <a:rPr lang="en-US" sz="1867" dirty="0" err="1" smtClean="0"/>
              <a:t>među</a:t>
            </a:r>
            <a:r>
              <a:rPr lang="en-US" sz="1867" dirty="0" smtClean="0"/>
              <a:t> </a:t>
            </a:r>
            <a:r>
              <a:rPr lang="en-US" sz="1867" dirty="0" err="1" smtClean="0"/>
              <a:t>zemljama</a:t>
            </a:r>
            <a:r>
              <a:rPr lang="en-US" sz="1867" dirty="0" smtClean="0"/>
              <a:t>)</a:t>
            </a:r>
            <a:endParaRPr lang="en-US" sz="1867" dirty="0"/>
          </a:p>
          <a:p>
            <a:endParaRPr lang="en-US" sz="1867" dirty="0"/>
          </a:p>
          <a:p>
            <a:r>
              <a:rPr lang="en-US" sz="1867" dirty="0" err="1"/>
              <a:t>Razlike</a:t>
            </a:r>
            <a:r>
              <a:rPr lang="en-US" sz="1867" dirty="0"/>
              <a:t> u </a:t>
            </a:r>
            <a:r>
              <a:rPr lang="en-US" sz="1867" dirty="0" err="1"/>
              <a:t>profitabilnosti</a:t>
            </a:r>
            <a:r>
              <a:rPr lang="en-US" sz="1867" dirty="0"/>
              <a:t> ne </a:t>
            </a:r>
            <a:r>
              <a:rPr lang="en-US" sz="1867" dirty="0" err="1"/>
              <a:t>objašnjavaju</a:t>
            </a:r>
            <a:r>
              <a:rPr lang="en-US" sz="1867" dirty="0"/>
              <a:t> </a:t>
            </a:r>
            <a:r>
              <a:rPr lang="en-US" sz="1867" dirty="0" err="1"/>
              <a:t>razlike</a:t>
            </a:r>
            <a:r>
              <a:rPr lang="en-US" sz="1867" dirty="0"/>
              <a:t> </a:t>
            </a:r>
            <a:r>
              <a:rPr lang="en-US" sz="1867" dirty="0" err="1"/>
              <a:t>marži</a:t>
            </a:r>
            <a:r>
              <a:rPr lang="en-US" sz="1867" dirty="0"/>
              <a:t> </a:t>
            </a:r>
            <a:r>
              <a:rPr lang="en-US" sz="1867" dirty="0" err="1"/>
              <a:t>među</a:t>
            </a:r>
            <a:r>
              <a:rPr lang="en-US" sz="1867" dirty="0"/>
              <a:t> </a:t>
            </a:r>
            <a:r>
              <a:rPr lang="en-US" sz="1867" dirty="0" err="1"/>
              <a:t>zemljama</a:t>
            </a:r>
            <a:endParaRPr lang="en-US" sz="1867" dirty="0"/>
          </a:p>
          <a:p>
            <a:pPr lvl="1"/>
            <a:r>
              <a:rPr lang="en-US" sz="1333" dirty="0" err="1"/>
              <a:t>Niti</a:t>
            </a:r>
            <a:r>
              <a:rPr lang="en-US" sz="1333" dirty="0"/>
              <a:t> </a:t>
            </a:r>
            <a:r>
              <a:rPr lang="en-US" sz="1333" dirty="0" err="1"/>
              <a:t>kad</a:t>
            </a:r>
            <a:r>
              <a:rPr lang="en-US" sz="1333" dirty="0"/>
              <a:t> se </a:t>
            </a:r>
            <a:r>
              <a:rPr lang="en-US" sz="1333" dirty="0" err="1"/>
              <a:t>mjeri</a:t>
            </a:r>
            <a:r>
              <a:rPr lang="en-US" sz="1333" dirty="0"/>
              <a:t> </a:t>
            </a:r>
            <a:r>
              <a:rPr lang="en-US" sz="1333" dirty="0" err="1"/>
              <a:t>direktno</a:t>
            </a:r>
            <a:r>
              <a:rPr lang="en-US" sz="1333" dirty="0"/>
              <a:t> </a:t>
            </a:r>
            <a:r>
              <a:rPr lang="en-US" sz="1333" dirty="0" err="1"/>
              <a:t>preko</a:t>
            </a:r>
            <a:r>
              <a:rPr lang="en-US" sz="1333" dirty="0"/>
              <a:t> </a:t>
            </a:r>
            <a:r>
              <a:rPr lang="en-US" sz="1333" dirty="0" err="1" smtClean="0"/>
              <a:t>povrata</a:t>
            </a:r>
            <a:r>
              <a:rPr lang="en-US" sz="1333" dirty="0" smtClean="0"/>
              <a:t> </a:t>
            </a:r>
            <a:r>
              <a:rPr lang="en-US" sz="1333" dirty="0" err="1" smtClean="0"/>
              <a:t>na</a:t>
            </a:r>
            <a:r>
              <a:rPr lang="en-US" sz="1333" dirty="0" smtClean="0"/>
              <a:t> </a:t>
            </a:r>
            <a:r>
              <a:rPr lang="en-US" sz="1333" dirty="0" err="1" smtClean="0"/>
              <a:t>kapital</a:t>
            </a:r>
            <a:endParaRPr lang="en-US" sz="1333" dirty="0"/>
          </a:p>
          <a:p>
            <a:pPr lvl="1"/>
            <a:r>
              <a:rPr lang="en-US" sz="1333" dirty="0" err="1"/>
              <a:t>Niti</a:t>
            </a:r>
            <a:r>
              <a:rPr lang="en-US" sz="1333" dirty="0"/>
              <a:t> </a:t>
            </a:r>
            <a:r>
              <a:rPr lang="en-US" sz="1333" dirty="0" err="1"/>
              <a:t>kad</a:t>
            </a:r>
            <a:r>
              <a:rPr lang="en-US" sz="1333" dirty="0"/>
              <a:t> se </a:t>
            </a:r>
            <a:r>
              <a:rPr lang="en-US" sz="1333" dirty="0" err="1"/>
              <a:t>mjeri</a:t>
            </a:r>
            <a:r>
              <a:rPr lang="en-US" sz="1333" dirty="0"/>
              <a:t> </a:t>
            </a:r>
            <a:r>
              <a:rPr lang="en-US" sz="1333" dirty="0" err="1"/>
              <a:t>indirektno</a:t>
            </a:r>
            <a:r>
              <a:rPr lang="en-US" sz="1333" dirty="0"/>
              <a:t> </a:t>
            </a:r>
            <a:r>
              <a:rPr lang="en-US" sz="1333" dirty="0" err="1"/>
              <a:t>preko</a:t>
            </a:r>
            <a:r>
              <a:rPr lang="en-US" sz="1333" dirty="0"/>
              <a:t> CR5 </a:t>
            </a:r>
            <a:r>
              <a:rPr lang="en-US" sz="1333" dirty="0" err="1"/>
              <a:t>omjera</a:t>
            </a:r>
            <a:r>
              <a:rPr lang="en-US" sz="1333" dirty="0"/>
              <a:t> </a:t>
            </a:r>
            <a:r>
              <a:rPr lang="en-US" sz="1333" dirty="0" err="1"/>
              <a:t>koncentracije</a:t>
            </a:r>
            <a:r>
              <a:rPr lang="en-US" sz="1333" dirty="0"/>
              <a:t> pet </a:t>
            </a:r>
            <a:r>
              <a:rPr lang="en-US" sz="1333" dirty="0" err="1"/>
              <a:t>najvećih</a:t>
            </a:r>
            <a:r>
              <a:rPr lang="en-US" sz="1333" dirty="0"/>
              <a:t> </a:t>
            </a:r>
            <a:r>
              <a:rPr lang="en-US" sz="1333" dirty="0" err="1"/>
              <a:t>banaka</a:t>
            </a:r>
            <a:endParaRPr lang="en-US" sz="1333" dirty="0"/>
          </a:p>
          <a:p>
            <a:endParaRPr lang="en-US" sz="1867" dirty="0"/>
          </a:p>
        </p:txBody>
      </p:sp>
    </p:spTree>
    <p:extLst>
      <p:ext uri="{BB962C8B-B14F-4D97-AF65-F5344CB8AC3E}">
        <p14:creationId xmlns:p14="http://schemas.microsoft.com/office/powerpoint/2010/main" val="141885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Kako se neto kamatna marža (NIM) mijenjala u vremenu?</a:t>
            </a:r>
            <a:endParaRPr lang="hr-HR" sz="36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7270424"/>
              </p:ext>
            </p:extLst>
          </p:nvPr>
        </p:nvGraphicFramePr>
        <p:xfrm>
          <a:off x="2100410" y="1690687"/>
          <a:ext cx="7411580" cy="4319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6096000" y="4298098"/>
            <a:ext cx="3512634" cy="11151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608634" y="3547250"/>
            <a:ext cx="24071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Max:	4,33</a:t>
            </a:r>
          </a:p>
          <a:p>
            <a:r>
              <a:rPr lang="en-US" dirty="0" err="1" smtClean="0"/>
              <a:t>Zadnje</a:t>
            </a:r>
            <a:r>
              <a:rPr lang="en-US" dirty="0" smtClean="0"/>
              <a:t>: 	2,83</a:t>
            </a:r>
          </a:p>
          <a:p>
            <a:r>
              <a:rPr lang="en-US" dirty="0" smtClean="0"/>
              <a:t>Min: 	2,16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769220" y="3625308"/>
            <a:ext cx="6839414" cy="65746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644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Kako</a:t>
            </a:r>
            <a:r>
              <a:rPr lang="en-US" dirty="0" smtClean="0"/>
              <a:t> </a:t>
            </a:r>
            <a:r>
              <a:rPr lang="en-US" dirty="0" err="1" smtClean="0"/>
              <a:t>objasniti</a:t>
            </a:r>
            <a:r>
              <a:rPr lang="en-US" dirty="0" smtClean="0"/>
              <a:t> </a:t>
            </a:r>
            <a:r>
              <a:rPr lang="en-US" dirty="0" err="1" smtClean="0"/>
              <a:t>promjene</a:t>
            </a:r>
            <a:r>
              <a:rPr lang="en-US" dirty="0" smtClean="0"/>
              <a:t> </a:t>
            </a:r>
            <a:r>
              <a:rPr lang="en-US" dirty="0" err="1" smtClean="0"/>
              <a:t>marže</a:t>
            </a:r>
            <a:r>
              <a:rPr lang="en-US" dirty="0" smtClean="0"/>
              <a:t> u </a:t>
            </a:r>
            <a:r>
              <a:rPr lang="en-US" dirty="0" err="1" smtClean="0"/>
              <a:t>vremenu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10600" y="2490622"/>
            <a:ext cx="2990123" cy="2238541"/>
          </a:xfrm>
        </p:spPr>
        <p:txBody>
          <a:bodyPr>
            <a:normAutofit/>
          </a:bodyPr>
          <a:lstStyle/>
          <a:p>
            <a:r>
              <a:rPr lang="en-US" sz="2000" dirty="0" err="1"/>
              <a:t>Volumeni</a:t>
            </a:r>
            <a:r>
              <a:rPr lang="en-US" sz="2000" dirty="0"/>
              <a:t> (</a:t>
            </a:r>
            <a:r>
              <a:rPr lang="en-US" sz="2000" dirty="0" err="1"/>
              <a:t>rast</a:t>
            </a:r>
            <a:r>
              <a:rPr lang="en-US" sz="2000" dirty="0"/>
              <a:t> </a:t>
            </a:r>
            <a:r>
              <a:rPr lang="en-US" sz="2000" dirty="0" err="1"/>
              <a:t>plasmana</a:t>
            </a:r>
            <a:r>
              <a:rPr lang="en-US" sz="2000" dirty="0"/>
              <a:t> </a:t>
            </a:r>
            <a:r>
              <a:rPr lang="en-US" sz="2000" dirty="0" err="1"/>
              <a:t>lijevo</a:t>
            </a:r>
            <a:r>
              <a:rPr lang="en-US" sz="2000" dirty="0"/>
              <a:t>) </a:t>
            </a:r>
            <a:r>
              <a:rPr lang="en-US" sz="2000" dirty="0" err="1"/>
              <a:t>imaju</a:t>
            </a:r>
            <a:r>
              <a:rPr lang="en-US" sz="2000" dirty="0"/>
              <a:t> </a:t>
            </a:r>
            <a:r>
              <a:rPr lang="en-US" sz="2000" dirty="0" err="1"/>
              <a:t>presudan</a:t>
            </a:r>
            <a:r>
              <a:rPr lang="en-US" sz="2000" dirty="0"/>
              <a:t> </a:t>
            </a:r>
            <a:r>
              <a:rPr lang="en-US" sz="2000" dirty="0" err="1"/>
              <a:t>utjecaj</a:t>
            </a:r>
            <a:r>
              <a:rPr lang="en-US" sz="2000" dirty="0"/>
              <a:t> </a:t>
            </a:r>
            <a:r>
              <a:rPr lang="mr-IN" sz="2000" dirty="0"/>
              <a:t>–</a:t>
            </a:r>
            <a:r>
              <a:rPr lang="en-US" sz="2000" dirty="0"/>
              <a:t> </a:t>
            </a:r>
            <a:r>
              <a:rPr lang="en-US" sz="2000" dirty="0" err="1"/>
              <a:t>marža</a:t>
            </a:r>
            <a:r>
              <a:rPr lang="en-US" sz="2000" dirty="0"/>
              <a:t> je </a:t>
            </a:r>
            <a:r>
              <a:rPr lang="en-US" sz="2000" dirty="0" err="1"/>
              <a:t>rasla</a:t>
            </a:r>
            <a:r>
              <a:rPr lang="en-US" sz="2000" dirty="0"/>
              <a:t> </a:t>
            </a:r>
            <a:r>
              <a:rPr lang="en-US" sz="2000" dirty="0" err="1"/>
              <a:t>kroz</a:t>
            </a:r>
            <a:r>
              <a:rPr lang="en-US" sz="2000" dirty="0"/>
              <a:t> </a:t>
            </a:r>
            <a:r>
              <a:rPr lang="en-US" sz="2000" dirty="0" err="1"/>
              <a:t>razdoblje</a:t>
            </a:r>
            <a:r>
              <a:rPr lang="en-US" sz="2000" dirty="0"/>
              <a:t> </a:t>
            </a:r>
            <a:r>
              <a:rPr lang="en-US" sz="2000" dirty="0" err="1"/>
              <a:t>smanjenja</a:t>
            </a:r>
            <a:r>
              <a:rPr lang="en-US" sz="2000" dirty="0"/>
              <a:t> </a:t>
            </a:r>
            <a:r>
              <a:rPr lang="en-US" sz="2000" dirty="0" err="1"/>
              <a:t>plasmana</a:t>
            </a:r>
            <a:r>
              <a:rPr lang="en-US" sz="2000" dirty="0"/>
              <a:t> 2013.-2017.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7582430"/>
              </p:ext>
            </p:extLst>
          </p:nvPr>
        </p:nvGraphicFramePr>
        <p:xfrm>
          <a:off x="1187450" y="1690688"/>
          <a:ext cx="7073900" cy="462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6005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604</Words>
  <Application>Microsoft Macintosh PowerPoint</Application>
  <PresentationFormat>Widescreen</PresentationFormat>
  <Paragraphs>78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Calibri Light</vt:lpstr>
      <vt:lpstr>Mangal</vt:lpstr>
      <vt:lpstr>Arial</vt:lpstr>
      <vt:lpstr>Office Theme</vt:lpstr>
      <vt:lpstr>PowerPoint Presentation</vt:lpstr>
      <vt:lpstr>Pitanja</vt:lpstr>
      <vt:lpstr>Što je kamatna marža (I)</vt:lpstr>
      <vt:lpstr>Što je kamatna marža (II): razlika između marže banke i marže s gledišta potrošača</vt:lpstr>
      <vt:lpstr>Što je “parametar” (referentna kamatna stopa)</vt:lpstr>
      <vt:lpstr>Što je kamatna marža (III): najpotpunija mjera je realizirana kamatna marža  (podatak za EU Q1 2017, izvor: ECB)</vt:lpstr>
      <vt:lpstr>Objašnjenje razlika marži među državama članicama</vt:lpstr>
      <vt:lpstr>Kako se neto kamatna marža (NIM) mijenjala u vremenu?</vt:lpstr>
      <vt:lpstr>Kako objasniti promjene marže u vremenu?</vt:lpstr>
      <vt:lpstr>Rezultati ekonometrijske analize za razdoblje 2001.-2017. pokazuju:</vt:lpstr>
      <vt:lpstr>Gdje je prostor za srednjoročno smanjenje marži?</vt:lpstr>
      <vt:lpstr>Hvala!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Velimir Šonje</dc:creator>
  <cp:lastModifiedBy>Velimir Šonje</cp:lastModifiedBy>
  <cp:revision>13</cp:revision>
  <dcterms:created xsi:type="dcterms:W3CDTF">2017-11-20T21:32:01Z</dcterms:created>
  <dcterms:modified xsi:type="dcterms:W3CDTF">2017-11-21T20:41:58Z</dcterms:modified>
</cp:coreProperties>
</file>