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62" r:id="rId5"/>
    <p:sldId id="259" r:id="rId6"/>
    <p:sldId id="260" r:id="rId7"/>
    <p:sldId id="261" r:id="rId8"/>
    <p:sldId id="266" r:id="rId9"/>
    <p:sldId id="265" r:id="rId10"/>
    <p:sldId id="263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11909622408301E-2"/>
          <c:y val="5.3345797742700103E-2"/>
          <c:w val="0.88547178130511495"/>
          <c:h val="0.78217917471318099"/>
        </c:manualLayout>
      </c:layout>
      <c:lineChart>
        <c:grouping val="standard"/>
        <c:varyColors val="0"/>
        <c:ser>
          <c:idx val="6"/>
          <c:order val="0"/>
          <c:tx>
            <c:strRef>
              <c:f>List1!$K$2</c:f>
              <c:strCache>
                <c:ptCount val="1"/>
                <c:pt idx="0">
                  <c:v>ECB-glavne operacije refinanciranja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List1!$C$3:$D$180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List1!$K$3:$K$180</c:f>
              <c:numCache>
                <c:formatCode>General</c:formatCode>
                <c:ptCount val="178"/>
                <c:pt idx="0">
                  <c:v>1.75</c:v>
                </c:pt>
                <c:pt idx="1">
                  <c:v>1.75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2.25</c:v>
                </c:pt>
                <c:pt idx="36">
                  <c:v>2.25</c:v>
                </c:pt>
                <c:pt idx="37">
                  <c:v>2.25</c:v>
                </c:pt>
                <c:pt idx="38">
                  <c:v>2.5</c:v>
                </c:pt>
                <c:pt idx="39">
                  <c:v>2.5</c:v>
                </c:pt>
                <c:pt idx="40">
                  <c:v>2.5</c:v>
                </c:pt>
                <c:pt idx="41">
                  <c:v>2.75</c:v>
                </c:pt>
                <c:pt idx="42">
                  <c:v>2.75</c:v>
                </c:pt>
                <c:pt idx="43">
                  <c:v>3</c:v>
                </c:pt>
                <c:pt idx="44">
                  <c:v>3</c:v>
                </c:pt>
                <c:pt idx="45">
                  <c:v>3.25</c:v>
                </c:pt>
                <c:pt idx="46">
                  <c:v>3.25</c:v>
                </c:pt>
                <c:pt idx="47">
                  <c:v>3.5</c:v>
                </c:pt>
                <c:pt idx="48">
                  <c:v>3.5</c:v>
                </c:pt>
                <c:pt idx="49">
                  <c:v>3.5</c:v>
                </c:pt>
                <c:pt idx="50">
                  <c:v>3.75</c:v>
                </c:pt>
                <c:pt idx="51">
                  <c:v>3.75</c:v>
                </c:pt>
                <c:pt idx="52">
                  <c:v>3.75</c:v>
                </c:pt>
                <c:pt idx="53">
                  <c:v>4</c:v>
                </c:pt>
                <c:pt idx="54">
                  <c:v>4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4.25</c:v>
                </c:pt>
                <c:pt idx="67">
                  <c:v>4.25</c:v>
                </c:pt>
                <c:pt idx="68">
                  <c:v>4.25</c:v>
                </c:pt>
                <c:pt idx="69">
                  <c:v>3.75</c:v>
                </c:pt>
                <c:pt idx="70">
                  <c:v>3.25</c:v>
                </c:pt>
                <c:pt idx="71">
                  <c:v>2.5</c:v>
                </c:pt>
                <c:pt idx="72">
                  <c:v>2</c:v>
                </c:pt>
                <c:pt idx="73">
                  <c:v>2</c:v>
                </c:pt>
                <c:pt idx="74">
                  <c:v>1.5</c:v>
                </c:pt>
                <c:pt idx="75">
                  <c:v>1.25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1.25</c:v>
                </c:pt>
                <c:pt idx="100">
                  <c:v>1.25</c:v>
                </c:pt>
                <c:pt idx="101">
                  <c:v>1.25</c:v>
                </c:pt>
                <c:pt idx="102">
                  <c:v>1.5</c:v>
                </c:pt>
                <c:pt idx="103">
                  <c:v>1.5</c:v>
                </c:pt>
                <c:pt idx="104">
                  <c:v>1.5</c:v>
                </c:pt>
                <c:pt idx="105">
                  <c:v>1.5</c:v>
                </c:pt>
                <c:pt idx="106">
                  <c:v>1.25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0.75</c:v>
                </c:pt>
                <c:pt idx="115">
                  <c:v>0.75</c:v>
                </c:pt>
                <c:pt idx="116">
                  <c:v>0.75</c:v>
                </c:pt>
                <c:pt idx="117">
                  <c:v>0.75</c:v>
                </c:pt>
                <c:pt idx="118">
                  <c:v>0.75</c:v>
                </c:pt>
                <c:pt idx="119">
                  <c:v>0.75</c:v>
                </c:pt>
                <c:pt idx="120">
                  <c:v>0.75</c:v>
                </c:pt>
                <c:pt idx="121">
                  <c:v>0.75</c:v>
                </c:pt>
                <c:pt idx="122">
                  <c:v>0.75</c:v>
                </c:pt>
                <c:pt idx="123">
                  <c:v>0.75</c:v>
                </c:pt>
                <c:pt idx="124">
                  <c:v>0.5</c:v>
                </c:pt>
                <c:pt idx="125">
                  <c:v>0.5</c:v>
                </c:pt>
                <c:pt idx="126">
                  <c:v>0.5</c:v>
                </c:pt>
                <c:pt idx="127">
                  <c:v>0.5</c:v>
                </c:pt>
                <c:pt idx="128">
                  <c:v>0.5</c:v>
                </c:pt>
                <c:pt idx="129">
                  <c:v>0.5</c:v>
                </c:pt>
                <c:pt idx="130">
                  <c:v>0.25</c:v>
                </c:pt>
                <c:pt idx="131">
                  <c:v>0.25</c:v>
                </c:pt>
                <c:pt idx="132">
                  <c:v>0.25</c:v>
                </c:pt>
                <c:pt idx="133">
                  <c:v>0.25</c:v>
                </c:pt>
                <c:pt idx="134">
                  <c:v>0.25</c:v>
                </c:pt>
                <c:pt idx="135">
                  <c:v>0.25</c:v>
                </c:pt>
                <c:pt idx="136">
                  <c:v>0.25</c:v>
                </c:pt>
                <c:pt idx="137">
                  <c:v>0.15</c:v>
                </c:pt>
                <c:pt idx="138">
                  <c:v>0.15</c:v>
                </c:pt>
                <c:pt idx="139">
                  <c:v>0.15</c:v>
                </c:pt>
                <c:pt idx="140">
                  <c:v>0.05</c:v>
                </c:pt>
                <c:pt idx="141">
                  <c:v>0.05</c:v>
                </c:pt>
                <c:pt idx="142">
                  <c:v>0.05</c:v>
                </c:pt>
                <c:pt idx="143">
                  <c:v>0.05</c:v>
                </c:pt>
                <c:pt idx="144">
                  <c:v>0.05</c:v>
                </c:pt>
                <c:pt idx="145">
                  <c:v>0.05</c:v>
                </c:pt>
                <c:pt idx="146">
                  <c:v>0.05</c:v>
                </c:pt>
                <c:pt idx="147">
                  <c:v>0.05</c:v>
                </c:pt>
                <c:pt idx="148">
                  <c:v>0.05</c:v>
                </c:pt>
                <c:pt idx="149">
                  <c:v>0.05</c:v>
                </c:pt>
                <c:pt idx="150">
                  <c:v>0.05</c:v>
                </c:pt>
                <c:pt idx="151">
                  <c:v>0.05</c:v>
                </c:pt>
                <c:pt idx="152">
                  <c:v>0.05</c:v>
                </c:pt>
                <c:pt idx="153">
                  <c:v>0.05</c:v>
                </c:pt>
                <c:pt idx="154">
                  <c:v>0.05</c:v>
                </c:pt>
                <c:pt idx="155">
                  <c:v>0.05</c:v>
                </c:pt>
                <c:pt idx="156">
                  <c:v>0.05</c:v>
                </c:pt>
                <c:pt idx="157">
                  <c:v>0.05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EA-4526-81A1-6E92E8E4B7BA}"/>
            </c:ext>
          </c:extLst>
        </c:ser>
        <c:ser>
          <c:idx val="7"/>
          <c:order val="1"/>
          <c:tx>
            <c:strRef>
              <c:f>List1!$L$2</c:f>
              <c:strCache>
                <c:ptCount val="1"/>
                <c:pt idx="0">
                  <c:v>ECB-granična mogućnost kreditiranja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List1!$C$3:$D$180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List1!$L$3:$L$180</c:f>
              <c:numCache>
                <c:formatCode>General</c:formatCode>
                <c:ptCount val="178"/>
                <c:pt idx="0">
                  <c:v>3.75</c:v>
                </c:pt>
                <c:pt idx="1">
                  <c:v>3.75</c:v>
                </c:pt>
                <c:pt idx="2">
                  <c:v>3.5</c:v>
                </c:pt>
                <c:pt idx="3">
                  <c:v>3.5</c:v>
                </c:pt>
                <c:pt idx="4">
                  <c:v>3.5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3.25</c:v>
                </c:pt>
                <c:pt idx="36">
                  <c:v>3.25</c:v>
                </c:pt>
                <c:pt idx="37">
                  <c:v>3.25</c:v>
                </c:pt>
                <c:pt idx="38">
                  <c:v>3.5</c:v>
                </c:pt>
                <c:pt idx="39">
                  <c:v>3.5</c:v>
                </c:pt>
                <c:pt idx="40">
                  <c:v>3.5</c:v>
                </c:pt>
                <c:pt idx="41">
                  <c:v>3.5</c:v>
                </c:pt>
                <c:pt idx="42">
                  <c:v>3.75</c:v>
                </c:pt>
                <c:pt idx="43">
                  <c:v>4</c:v>
                </c:pt>
                <c:pt idx="44">
                  <c:v>4</c:v>
                </c:pt>
                <c:pt idx="45">
                  <c:v>4.25</c:v>
                </c:pt>
                <c:pt idx="46">
                  <c:v>4.25</c:v>
                </c:pt>
                <c:pt idx="47">
                  <c:v>4.5</c:v>
                </c:pt>
                <c:pt idx="48">
                  <c:v>4.5</c:v>
                </c:pt>
                <c:pt idx="49">
                  <c:v>4.5</c:v>
                </c:pt>
                <c:pt idx="50">
                  <c:v>4.75</c:v>
                </c:pt>
                <c:pt idx="51">
                  <c:v>4.75</c:v>
                </c:pt>
                <c:pt idx="52">
                  <c:v>4.75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5.25</c:v>
                </c:pt>
                <c:pt idx="67">
                  <c:v>5.25</c:v>
                </c:pt>
                <c:pt idx="68">
                  <c:v>5.25</c:v>
                </c:pt>
                <c:pt idx="69">
                  <c:v>4.75</c:v>
                </c:pt>
                <c:pt idx="70">
                  <c:v>3.75</c:v>
                </c:pt>
                <c:pt idx="71">
                  <c:v>3.75</c:v>
                </c:pt>
                <c:pt idx="72">
                  <c:v>3</c:v>
                </c:pt>
                <c:pt idx="73">
                  <c:v>3</c:v>
                </c:pt>
                <c:pt idx="74">
                  <c:v>2.5</c:v>
                </c:pt>
                <c:pt idx="75">
                  <c:v>2.25</c:v>
                </c:pt>
                <c:pt idx="76">
                  <c:v>1.75</c:v>
                </c:pt>
                <c:pt idx="77">
                  <c:v>1.75</c:v>
                </c:pt>
                <c:pt idx="78">
                  <c:v>1.75</c:v>
                </c:pt>
                <c:pt idx="79">
                  <c:v>1.75</c:v>
                </c:pt>
                <c:pt idx="80">
                  <c:v>1.75</c:v>
                </c:pt>
                <c:pt idx="81">
                  <c:v>1.75</c:v>
                </c:pt>
                <c:pt idx="82">
                  <c:v>1.75</c:v>
                </c:pt>
                <c:pt idx="83">
                  <c:v>1.75</c:v>
                </c:pt>
                <c:pt idx="84">
                  <c:v>1.75</c:v>
                </c:pt>
                <c:pt idx="85">
                  <c:v>1.75</c:v>
                </c:pt>
                <c:pt idx="86">
                  <c:v>1.75</c:v>
                </c:pt>
                <c:pt idx="87">
                  <c:v>1.75</c:v>
                </c:pt>
                <c:pt idx="88">
                  <c:v>1.75</c:v>
                </c:pt>
                <c:pt idx="89">
                  <c:v>1.75</c:v>
                </c:pt>
                <c:pt idx="90">
                  <c:v>1.75</c:v>
                </c:pt>
                <c:pt idx="91">
                  <c:v>1.75</c:v>
                </c:pt>
                <c:pt idx="92">
                  <c:v>1.75</c:v>
                </c:pt>
                <c:pt idx="93">
                  <c:v>1.75</c:v>
                </c:pt>
                <c:pt idx="94">
                  <c:v>1.75</c:v>
                </c:pt>
                <c:pt idx="95">
                  <c:v>1.75</c:v>
                </c:pt>
                <c:pt idx="96">
                  <c:v>1.75</c:v>
                </c:pt>
                <c:pt idx="97">
                  <c:v>1.75</c:v>
                </c:pt>
                <c:pt idx="98">
                  <c:v>1.75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1.75</c:v>
                </c:pt>
                <c:pt idx="108">
                  <c:v>1.75</c:v>
                </c:pt>
                <c:pt idx="109">
                  <c:v>1.75</c:v>
                </c:pt>
                <c:pt idx="110">
                  <c:v>1.75</c:v>
                </c:pt>
                <c:pt idx="111">
                  <c:v>1.75</c:v>
                </c:pt>
                <c:pt idx="112">
                  <c:v>1.75</c:v>
                </c:pt>
                <c:pt idx="113">
                  <c:v>1.75</c:v>
                </c:pt>
                <c:pt idx="114">
                  <c:v>1.5</c:v>
                </c:pt>
                <c:pt idx="115">
                  <c:v>1.5</c:v>
                </c:pt>
                <c:pt idx="116">
                  <c:v>1.5</c:v>
                </c:pt>
                <c:pt idx="117">
                  <c:v>1.5</c:v>
                </c:pt>
                <c:pt idx="118">
                  <c:v>1.5</c:v>
                </c:pt>
                <c:pt idx="119">
                  <c:v>1.5</c:v>
                </c:pt>
                <c:pt idx="120">
                  <c:v>1.5</c:v>
                </c:pt>
                <c:pt idx="121">
                  <c:v>1.5</c:v>
                </c:pt>
                <c:pt idx="122">
                  <c:v>1.5</c:v>
                </c:pt>
                <c:pt idx="123">
                  <c:v>1.5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0.75</c:v>
                </c:pt>
                <c:pt idx="131">
                  <c:v>0.75</c:v>
                </c:pt>
                <c:pt idx="132">
                  <c:v>0.75</c:v>
                </c:pt>
                <c:pt idx="133">
                  <c:v>0.75</c:v>
                </c:pt>
                <c:pt idx="134">
                  <c:v>0.75</c:v>
                </c:pt>
                <c:pt idx="135">
                  <c:v>0.75</c:v>
                </c:pt>
                <c:pt idx="136">
                  <c:v>0.75</c:v>
                </c:pt>
                <c:pt idx="137">
                  <c:v>0.4</c:v>
                </c:pt>
                <c:pt idx="138">
                  <c:v>0.4</c:v>
                </c:pt>
                <c:pt idx="139">
                  <c:v>0.4</c:v>
                </c:pt>
                <c:pt idx="140">
                  <c:v>0.3</c:v>
                </c:pt>
                <c:pt idx="141">
                  <c:v>0.3</c:v>
                </c:pt>
                <c:pt idx="142">
                  <c:v>0.3</c:v>
                </c:pt>
                <c:pt idx="143">
                  <c:v>0.3</c:v>
                </c:pt>
                <c:pt idx="144">
                  <c:v>0.3</c:v>
                </c:pt>
                <c:pt idx="145">
                  <c:v>0.3</c:v>
                </c:pt>
                <c:pt idx="146">
                  <c:v>0.3</c:v>
                </c:pt>
                <c:pt idx="147">
                  <c:v>0.3</c:v>
                </c:pt>
                <c:pt idx="148">
                  <c:v>0.3</c:v>
                </c:pt>
                <c:pt idx="149">
                  <c:v>0.3</c:v>
                </c:pt>
                <c:pt idx="150">
                  <c:v>0.3</c:v>
                </c:pt>
                <c:pt idx="151">
                  <c:v>0.3</c:v>
                </c:pt>
                <c:pt idx="152">
                  <c:v>0.3</c:v>
                </c:pt>
                <c:pt idx="153">
                  <c:v>0.3</c:v>
                </c:pt>
                <c:pt idx="154">
                  <c:v>0.3</c:v>
                </c:pt>
                <c:pt idx="155">
                  <c:v>0.3</c:v>
                </c:pt>
                <c:pt idx="156">
                  <c:v>0.3</c:v>
                </c:pt>
                <c:pt idx="157">
                  <c:v>0.3</c:v>
                </c:pt>
                <c:pt idx="158">
                  <c:v>0.25</c:v>
                </c:pt>
                <c:pt idx="159">
                  <c:v>0.25</c:v>
                </c:pt>
                <c:pt idx="160">
                  <c:v>0.25</c:v>
                </c:pt>
                <c:pt idx="161">
                  <c:v>0.25</c:v>
                </c:pt>
                <c:pt idx="162">
                  <c:v>0.25</c:v>
                </c:pt>
                <c:pt idx="163">
                  <c:v>0.25</c:v>
                </c:pt>
                <c:pt idx="164">
                  <c:v>0.25</c:v>
                </c:pt>
                <c:pt idx="165">
                  <c:v>0.25</c:v>
                </c:pt>
                <c:pt idx="166">
                  <c:v>0.25</c:v>
                </c:pt>
                <c:pt idx="167">
                  <c:v>0.25</c:v>
                </c:pt>
                <c:pt idx="168">
                  <c:v>0.25</c:v>
                </c:pt>
                <c:pt idx="169">
                  <c:v>0.25</c:v>
                </c:pt>
                <c:pt idx="170">
                  <c:v>0.25</c:v>
                </c:pt>
                <c:pt idx="171">
                  <c:v>0.25</c:v>
                </c:pt>
                <c:pt idx="172">
                  <c:v>0.25</c:v>
                </c:pt>
                <c:pt idx="173">
                  <c:v>0.25</c:v>
                </c:pt>
                <c:pt idx="174">
                  <c:v>0.25</c:v>
                </c:pt>
                <c:pt idx="175">
                  <c:v>0.25</c:v>
                </c:pt>
                <c:pt idx="176">
                  <c:v>0.25</c:v>
                </c:pt>
                <c:pt idx="177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EA-4526-81A1-6E92E8E4B7BA}"/>
            </c:ext>
          </c:extLst>
        </c:ser>
        <c:ser>
          <c:idx val="8"/>
          <c:order val="2"/>
          <c:tx>
            <c:strRef>
              <c:f>List1!$M$2</c:f>
              <c:strCache>
                <c:ptCount val="1"/>
                <c:pt idx="0">
                  <c:v>Lombardna stopa HNB-a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List1!$C$3:$D$180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List1!$M$3:$M$180</c:f>
              <c:numCache>
                <c:formatCode>#,##0.00</c:formatCode>
                <c:ptCount val="178"/>
                <c:pt idx="0">
                  <c:v>9.5</c:v>
                </c:pt>
                <c:pt idx="1">
                  <c:v>9.5</c:v>
                </c:pt>
                <c:pt idx="2">
                  <c:v>9.5</c:v>
                </c:pt>
                <c:pt idx="3">
                  <c:v>9.5</c:v>
                </c:pt>
                <c:pt idx="4">
                  <c:v>9.5</c:v>
                </c:pt>
                <c:pt idx="5">
                  <c:v>9.5</c:v>
                </c:pt>
                <c:pt idx="6">
                  <c:v>9.5</c:v>
                </c:pt>
                <c:pt idx="7">
                  <c:v>9.5</c:v>
                </c:pt>
                <c:pt idx="8">
                  <c:v>9.5</c:v>
                </c:pt>
                <c:pt idx="9">
                  <c:v>9.5</c:v>
                </c:pt>
                <c:pt idx="10">
                  <c:v>9.5</c:v>
                </c:pt>
                <c:pt idx="11">
                  <c:v>9.5</c:v>
                </c:pt>
                <c:pt idx="12">
                  <c:v>9.5</c:v>
                </c:pt>
                <c:pt idx="13">
                  <c:v>9.5</c:v>
                </c:pt>
                <c:pt idx="14">
                  <c:v>9.5</c:v>
                </c:pt>
                <c:pt idx="15">
                  <c:v>9.5</c:v>
                </c:pt>
                <c:pt idx="16">
                  <c:v>9.5</c:v>
                </c:pt>
                <c:pt idx="17">
                  <c:v>9.5</c:v>
                </c:pt>
                <c:pt idx="18">
                  <c:v>9.5</c:v>
                </c:pt>
                <c:pt idx="19">
                  <c:v>9.5</c:v>
                </c:pt>
                <c:pt idx="20">
                  <c:v>9.5</c:v>
                </c:pt>
                <c:pt idx="21">
                  <c:v>9.5</c:v>
                </c:pt>
                <c:pt idx="22">
                  <c:v>9.5</c:v>
                </c:pt>
                <c:pt idx="23">
                  <c:v>9.5</c:v>
                </c:pt>
                <c:pt idx="24">
                  <c:v>9.5</c:v>
                </c:pt>
                <c:pt idx="25">
                  <c:v>9.5</c:v>
                </c:pt>
                <c:pt idx="26">
                  <c:v>9.5</c:v>
                </c:pt>
                <c:pt idx="27">
                  <c:v>9.5</c:v>
                </c:pt>
                <c:pt idx="28">
                  <c:v>9.5</c:v>
                </c:pt>
                <c:pt idx="29">
                  <c:v>9.5</c:v>
                </c:pt>
                <c:pt idx="30">
                  <c:v>9.5</c:v>
                </c:pt>
                <c:pt idx="31">
                  <c:v>9.5</c:v>
                </c:pt>
                <c:pt idx="32">
                  <c:v>9.5</c:v>
                </c:pt>
                <c:pt idx="33">
                  <c:v>9.5</c:v>
                </c:pt>
                <c:pt idx="34">
                  <c:v>9.5</c:v>
                </c:pt>
                <c:pt idx="35">
                  <c:v>7.5</c:v>
                </c:pt>
                <c:pt idx="36">
                  <c:v>7.5</c:v>
                </c:pt>
                <c:pt idx="37">
                  <c:v>7.5</c:v>
                </c:pt>
                <c:pt idx="38">
                  <c:v>7.5</c:v>
                </c:pt>
                <c:pt idx="39">
                  <c:v>7.5</c:v>
                </c:pt>
                <c:pt idx="40">
                  <c:v>7.5</c:v>
                </c:pt>
                <c:pt idx="41">
                  <c:v>7.5</c:v>
                </c:pt>
                <c:pt idx="42">
                  <c:v>7.5</c:v>
                </c:pt>
                <c:pt idx="43">
                  <c:v>7.5</c:v>
                </c:pt>
                <c:pt idx="44">
                  <c:v>7.5</c:v>
                </c:pt>
                <c:pt idx="45">
                  <c:v>7.5</c:v>
                </c:pt>
                <c:pt idx="46">
                  <c:v>7.5</c:v>
                </c:pt>
                <c:pt idx="47">
                  <c:v>7.5</c:v>
                </c:pt>
                <c:pt idx="48">
                  <c:v>7.5</c:v>
                </c:pt>
                <c:pt idx="49">
                  <c:v>7.5</c:v>
                </c:pt>
                <c:pt idx="50">
                  <c:v>7.5</c:v>
                </c:pt>
                <c:pt idx="51">
                  <c:v>7.5</c:v>
                </c:pt>
                <c:pt idx="52">
                  <c:v>7.5</c:v>
                </c:pt>
                <c:pt idx="53">
                  <c:v>7.5</c:v>
                </c:pt>
                <c:pt idx="54">
                  <c:v>7.5</c:v>
                </c:pt>
                <c:pt idx="55">
                  <c:v>7.5</c:v>
                </c:pt>
                <c:pt idx="56">
                  <c:v>7.5</c:v>
                </c:pt>
                <c:pt idx="57">
                  <c:v>7.5</c:v>
                </c:pt>
                <c:pt idx="58">
                  <c:v>7.5</c:v>
                </c:pt>
                <c:pt idx="59">
                  <c:v>7.5</c:v>
                </c:pt>
                <c:pt idx="60">
                  <c:v>9</c:v>
                </c:pt>
                <c:pt idx="61">
                  <c:v>9</c:v>
                </c:pt>
                <c:pt idx="62">
                  <c:v>9</c:v>
                </c:pt>
                <c:pt idx="63">
                  <c:v>9</c:v>
                </c:pt>
                <c:pt idx="64">
                  <c:v>9</c:v>
                </c:pt>
                <c:pt idx="65">
                  <c:v>9</c:v>
                </c:pt>
                <c:pt idx="66">
                  <c:v>9</c:v>
                </c:pt>
                <c:pt idx="67">
                  <c:v>9</c:v>
                </c:pt>
                <c:pt idx="68">
                  <c:v>9</c:v>
                </c:pt>
                <c:pt idx="69">
                  <c:v>9</c:v>
                </c:pt>
                <c:pt idx="70">
                  <c:v>9</c:v>
                </c:pt>
                <c:pt idx="71">
                  <c:v>9</c:v>
                </c:pt>
                <c:pt idx="72">
                  <c:v>9</c:v>
                </c:pt>
                <c:pt idx="73">
                  <c:v>9</c:v>
                </c:pt>
                <c:pt idx="74">
                  <c:v>9</c:v>
                </c:pt>
                <c:pt idx="75">
                  <c:v>9</c:v>
                </c:pt>
                <c:pt idx="76">
                  <c:v>9</c:v>
                </c:pt>
                <c:pt idx="77">
                  <c:v>9</c:v>
                </c:pt>
                <c:pt idx="78">
                  <c:v>9</c:v>
                </c:pt>
                <c:pt idx="79">
                  <c:v>9</c:v>
                </c:pt>
                <c:pt idx="80">
                  <c:v>9</c:v>
                </c:pt>
                <c:pt idx="81">
                  <c:v>9</c:v>
                </c:pt>
                <c:pt idx="82">
                  <c:v>9</c:v>
                </c:pt>
                <c:pt idx="83">
                  <c:v>9</c:v>
                </c:pt>
                <c:pt idx="84">
                  <c:v>9</c:v>
                </c:pt>
                <c:pt idx="85">
                  <c:v>9</c:v>
                </c:pt>
                <c:pt idx="86">
                  <c:v>9</c:v>
                </c:pt>
                <c:pt idx="87">
                  <c:v>9</c:v>
                </c:pt>
                <c:pt idx="88">
                  <c:v>9</c:v>
                </c:pt>
                <c:pt idx="89">
                  <c:v>9</c:v>
                </c:pt>
                <c:pt idx="90">
                  <c:v>9</c:v>
                </c:pt>
                <c:pt idx="91">
                  <c:v>9</c:v>
                </c:pt>
                <c:pt idx="92">
                  <c:v>9</c:v>
                </c:pt>
                <c:pt idx="93">
                  <c:v>9</c:v>
                </c:pt>
                <c:pt idx="94">
                  <c:v>9</c:v>
                </c:pt>
                <c:pt idx="95">
                  <c:v>9</c:v>
                </c:pt>
                <c:pt idx="96">
                  <c:v>9</c:v>
                </c:pt>
                <c:pt idx="97">
                  <c:v>9</c:v>
                </c:pt>
                <c:pt idx="98">
                  <c:v>9</c:v>
                </c:pt>
                <c:pt idx="99">
                  <c:v>9</c:v>
                </c:pt>
                <c:pt idx="100">
                  <c:v>9</c:v>
                </c:pt>
                <c:pt idx="101">
                  <c:v>9</c:v>
                </c:pt>
                <c:pt idx="102">
                  <c:v>9</c:v>
                </c:pt>
                <c:pt idx="103">
                  <c:v>9</c:v>
                </c:pt>
                <c:pt idx="104">
                  <c:v>9</c:v>
                </c:pt>
                <c:pt idx="105">
                  <c:v>9</c:v>
                </c:pt>
                <c:pt idx="106">
                  <c:v>6.25</c:v>
                </c:pt>
                <c:pt idx="107">
                  <c:v>6.25</c:v>
                </c:pt>
                <c:pt idx="108">
                  <c:v>6.25</c:v>
                </c:pt>
                <c:pt idx="109">
                  <c:v>6.25</c:v>
                </c:pt>
                <c:pt idx="110">
                  <c:v>6.25</c:v>
                </c:pt>
                <c:pt idx="111">
                  <c:v>6.25</c:v>
                </c:pt>
                <c:pt idx="112">
                  <c:v>6.25</c:v>
                </c:pt>
                <c:pt idx="113">
                  <c:v>6.25</c:v>
                </c:pt>
                <c:pt idx="114">
                  <c:v>6.25</c:v>
                </c:pt>
                <c:pt idx="115">
                  <c:v>6.25</c:v>
                </c:pt>
                <c:pt idx="116">
                  <c:v>6.25</c:v>
                </c:pt>
                <c:pt idx="117">
                  <c:v>6.25</c:v>
                </c:pt>
                <c:pt idx="118">
                  <c:v>6.25</c:v>
                </c:pt>
                <c:pt idx="119">
                  <c:v>6.25</c:v>
                </c:pt>
                <c:pt idx="120">
                  <c:v>6.25</c:v>
                </c:pt>
                <c:pt idx="121">
                  <c:v>6.25</c:v>
                </c:pt>
                <c:pt idx="122">
                  <c:v>6.25</c:v>
                </c:pt>
                <c:pt idx="123">
                  <c:v>6.25</c:v>
                </c:pt>
                <c:pt idx="124">
                  <c:v>6.25</c:v>
                </c:pt>
                <c:pt idx="125">
                  <c:v>6.25</c:v>
                </c:pt>
                <c:pt idx="126">
                  <c:v>6.25</c:v>
                </c:pt>
                <c:pt idx="127">
                  <c:v>6.25</c:v>
                </c:pt>
                <c:pt idx="128">
                  <c:v>6.25</c:v>
                </c:pt>
                <c:pt idx="129">
                  <c:v>6.25</c:v>
                </c:pt>
                <c:pt idx="130">
                  <c:v>6.25</c:v>
                </c:pt>
                <c:pt idx="131">
                  <c:v>5</c:v>
                </c:pt>
                <c:pt idx="132">
                  <c:v>5</c:v>
                </c:pt>
                <c:pt idx="133">
                  <c:v>5</c:v>
                </c:pt>
                <c:pt idx="134">
                  <c:v>5</c:v>
                </c:pt>
                <c:pt idx="135">
                  <c:v>5</c:v>
                </c:pt>
                <c:pt idx="136">
                  <c:v>5</c:v>
                </c:pt>
                <c:pt idx="137">
                  <c:v>5</c:v>
                </c:pt>
                <c:pt idx="138">
                  <c:v>5</c:v>
                </c:pt>
                <c:pt idx="139">
                  <c:v>5</c:v>
                </c:pt>
                <c:pt idx="140">
                  <c:v>5</c:v>
                </c:pt>
                <c:pt idx="141">
                  <c:v>5</c:v>
                </c:pt>
                <c:pt idx="142">
                  <c:v>5</c:v>
                </c:pt>
                <c:pt idx="143">
                  <c:v>5</c:v>
                </c:pt>
                <c:pt idx="144">
                  <c:v>5</c:v>
                </c:pt>
                <c:pt idx="145">
                  <c:v>5</c:v>
                </c:pt>
                <c:pt idx="146">
                  <c:v>5</c:v>
                </c:pt>
                <c:pt idx="147">
                  <c:v>5</c:v>
                </c:pt>
                <c:pt idx="148">
                  <c:v>5</c:v>
                </c:pt>
                <c:pt idx="149">
                  <c:v>5</c:v>
                </c:pt>
                <c:pt idx="150">
                  <c:v>5</c:v>
                </c:pt>
                <c:pt idx="151">
                  <c:v>5</c:v>
                </c:pt>
                <c:pt idx="152">
                  <c:v>5</c:v>
                </c:pt>
                <c:pt idx="153">
                  <c:v>2.5</c:v>
                </c:pt>
                <c:pt idx="154">
                  <c:v>2.5</c:v>
                </c:pt>
                <c:pt idx="155">
                  <c:v>2.5</c:v>
                </c:pt>
                <c:pt idx="156">
                  <c:v>2.5</c:v>
                </c:pt>
                <c:pt idx="157">
                  <c:v>2.5</c:v>
                </c:pt>
                <c:pt idx="158">
                  <c:v>2.5</c:v>
                </c:pt>
                <c:pt idx="159">
                  <c:v>2.5</c:v>
                </c:pt>
                <c:pt idx="160">
                  <c:v>2.5</c:v>
                </c:pt>
                <c:pt idx="161">
                  <c:v>2.5</c:v>
                </c:pt>
                <c:pt idx="162">
                  <c:v>2.5</c:v>
                </c:pt>
                <c:pt idx="163">
                  <c:v>2.5</c:v>
                </c:pt>
                <c:pt idx="164">
                  <c:v>2.5</c:v>
                </c:pt>
                <c:pt idx="165">
                  <c:v>2.5</c:v>
                </c:pt>
                <c:pt idx="166">
                  <c:v>2.5</c:v>
                </c:pt>
                <c:pt idx="167">
                  <c:v>2.5</c:v>
                </c:pt>
                <c:pt idx="168">
                  <c:v>2.5</c:v>
                </c:pt>
                <c:pt idx="169">
                  <c:v>2.5</c:v>
                </c:pt>
                <c:pt idx="170">
                  <c:v>2.5</c:v>
                </c:pt>
                <c:pt idx="171">
                  <c:v>2.5</c:v>
                </c:pt>
                <c:pt idx="172">
                  <c:v>2.5</c:v>
                </c:pt>
                <c:pt idx="173">
                  <c:v>2.5</c:v>
                </c:pt>
                <c:pt idx="174">
                  <c:v>2.5</c:v>
                </c:pt>
                <c:pt idx="175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EA-4526-81A1-6E92E8E4B7BA}"/>
            </c:ext>
          </c:extLst>
        </c:ser>
        <c:ser>
          <c:idx val="9"/>
          <c:order val="3"/>
          <c:tx>
            <c:strRef>
              <c:f>List1!$N$2</c:f>
              <c:strCache>
                <c:ptCount val="1"/>
                <c:pt idx="0">
                  <c:v>Repo stopa HNB-a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strRef>
              <c:f>List1!$C$3:$D$180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List1!$N$3:$N$180</c:f>
              <c:numCache>
                <c:formatCode>General</c:formatCode>
                <c:ptCount val="178"/>
                <c:pt idx="29" formatCode="#,##0.00">
                  <c:v>3.61</c:v>
                </c:pt>
                <c:pt idx="30" formatCode="#,##0.00">
                  <c:v>3.52</c:v>
                </c:pt>
                <c:pt idx="31" formatCode="#,##0.00">
                  <c:v>3.5</c:v>
                </c:pt>
                <c:pt idx="32" formatCode="#,##0.00">
                  <c:v>3.5</c:v>
                </c:pt>
                <c:pt idx="33" formatCode="#,##0.00">
                  <c:v>3.5</c:v>
                </c:pt>
                <c:pt idx="34" formatCode="#,##0.00">
                  <c:v>3.5</c:v>
                </c:pt>
                <c:pt idx="35" formatCode="#,##0.00">
                  <c:v>3.5</c:v>
                </c:pt>
                <c:pt idx="36" formatCode="#,##0.00">
                  <c:v>3.5</c:v>
                </c:pt>
                <c:pt idx="37" formatCode="#,##0.00">
                  <c:v>3.51</c:v>
                </c:pt>
                <c:pt idx="38" formatCode="#,##0.00">
                  <c:v>3.5</c:v>
                </c:pt>
                <c:pt idx="39" formatCode="#,##0.00">
                  <c:v>3.5</c:v>
                </c:pt>
                <c:pt idx="40" formatCode="#,##0.00">
                  <c:v>3.5</c:v>
                </c:pt>
                <c:pt idx="41" formatCode="#,##0.00">
                  <c:v>3.5</c:v>
                </c:pt>
                <c:pt idx="42" formatCode="#,##0.00">
                  <c:v>3.5</c:v>
                </c:pt>
                <c:pt idx="43" formatCode="#,##0.00">
                  <c:v>3.5</c:v>
                </c:pt>
                <c:pt idx="44" formatCode="#,##0.00">
                  <c:v>3.5</c:v>
                </c:pt>
                <c:pt idx="45" formatCode="#,##0.00">
                  <c:v>3.5</c:v>
                </c:pt>
                <c:pt idx="46" formatCode="#,##0.00">
                  <c:v>3.5</c:v>
                </c:pt>
                <c:pt idx="47" formatCode="#,##0.00">
                  <c:v>3.5</c:v>
                </c:pt>
                <c:pt idx="48" formatCode="#,##0.00">
                  <c:v>3.5</c:v>
                </c:pt>
                <c:pt idx="49" formatCode="#,##0.00">
                  <c:v>3.5</c:v>
                </c:pt>
                <c:pt idx="50" formatCode="#,##0.00">
                  <c:v>3.5</c:v>
                </c:pt>
                <c:pt idx="51" formatCode="#,##0.00">
                  <c:v>3.51</c:v>
                </c:pt>
                <c:pt idx="52" formatCode="#,##0.00">
                  <c:v>3.5</c:v>
                </c:pt>
                <c:pt idx="53" formatCode="#,##0.00">
                  <c:v>3.5</c:v>
                </c:pt>
                <c:pt idx="54" formatCode="#,##0.00">
                  <c:v>3.5</c:v>
                </c:pt>
                <c:pt idx="55" formatCode="#,##0.00">
                  <c:v>3.5</c:v>
                </c:pt>
                <c:pt idx="56" formatCode="#,##0.00">
                  <c:v>3.5</c:v>
                </c:pt>
                <c:pt idx="57" formatCode="#,##0.00">
                  <c:v>3.51</c:v>
                </c:pt>
                <c:pt idx="58" formatCode="#,##0.00">
                  <c:v>3.86</c:v>
                </c:pt>
                <c:pt idx="59" formatCode="#,##0.00">
                  <c:v>4.0599999999999996</c:v>
                </c:pt>
                <c:pt idx="60" formatCode="#,##0.00">
                  <c:v>4.13</c:v>
                </c:pt>
                <c:pt idx="61" formatCode="#,##0.00">
                  <c:v>4.63</c:v>
                </c:pt>
                <c:pt idx="62" formatCode="#,##0.00">
                  <c:v>4.96</c:v>
                </c:pt>
                <c:pt idx="63" formatCode="#,##0.00">
                  <c:v>4.95</c:v>
                </c:pt>
                <c:pt idx="64" formatCode="#,##0.00">
                  <c:v>5.05</c:v>
                </c:pt>
                <c:pt idx="65" formatCode="#,##0.00">
                  <c:v>4.99</c:v>
                </c:pt>
                <c:pt idx="66" formatCode="#,##0.00">
                  <c:v>4.83</c:v>
                </c:pt>
                <c:pt idx="67" formatCode="#,##0.00">
                  <c:v>4.92</c:v>
                </c:pt>
                <c:pt idx="68" formatCode="#,##0.00">
                  <c:v>4.9800000000000004</c:v>
                </c:pt>
                <c:pt idx="69" formatCode="#,##0.00">
                  <c:v>6.6</c:v>
                </c:pt>
                <c:pt idx="70" formatCode="#,##0.00">
                  <c:v>7.94</c:v>
                </c:pt>
                <c:pt idx="71" formatCode="#,##0.00">
                  <c:v>6</c:v>
                </c:pt>
                <c:pt idx="72" formatCode="#,##0.00">
                  <c:v>6</c:v>
                </c:pt>
                <c:pt idx="73" formatCode="#,##0.00">
                  <c:v>6</c:v>
                </c:pt>
                <c:pt idx="74" formatCode="#,##0.00">
                  <c:v>6</c:v>
                </c:pt>
                <c:pt idx="75" formatCode="#,##0.00">
                  <c:v>6</c:v>
                </c:pt>
                <c:pt idx="76" formatCode="#,##0.00">
                  <c:v>6</c:v>
                </c:pt>
                <c:pt idx="77" formatCode="#,##0.00">
                  <c:v>6</c:v>
                </c:pt>
                <c:pt idx="78" formatCode="#,##0.00">
                  <c:v>6</c:v>
                </c:pt>
                <c:pt idx="79" formatCode="#,##0.00">
                  <c:v>6</c:v>
                </c:pt>
                <c:pt idx="80" formatCode="#,##0.00">
                  <c:v>6</c:v>
                </c:pt>
                <c:pt idx="81" formatCode="#,##0.00">
                  <c:v>6</c:v>
                </c:pt>
                <c:pt idx="152" formatCode="#,##0.00">
                  <c:v>0.8</c:v>
                </c:pt>
                <c:pt idx="153" formatCode="#,##0.00">
                  <c:v>0.8</c:v>
                </c:pt>
                <c:pt idx="154" formatCode="#,##0.00">
                  <c:v>0.55000000000000004</c:v>
                </c:pt>
                <c:pt idx="155" formatCode="#,##0.00">
                  <c:v>0.5</c:v>
                </c:pt>
                <c:pt idx="156" formatCode="#,##0.00">
                  <c:v>0.5</c:v>
                </c:pt>
                <c:pt idx="157" formatCode="#,##0.00">
                  <c:v>0.5</c:v>
                </c:pt>
                <c:pt idx="158" formatCode="#,##0.00">
                  <c:v>0.5</c:v>
                </c:pt>
                <c:pt idx="159" formatCode="#,##0.00">
                  <c:v>0.5</c:v>
                </c:pt>
                <c:pt idx="160" formatCode="#,##0.00">
                  <c:v>0.5</c:v>
                </c:pt>
                <c:pt idx="161" formatCode="#,##0.00">
                  <c:v>0.5</c:v>
                </c:pt>
                <c:pt idx="162" formatCode="#,##0.00">
                  <c:v>0.5</c:v>
                </c:pt>
                <c:pt idx="163" formatCode="#,##0.00">
                  <c:v>0.5</c:v>
                </c:pt>
                <c:pt idx="164" formatCode="#,##0.00">
                  <c:v>0.47</c:v>
                </c:pt>
                <c:pt idx="165" formatCode="#,##0.00">
                  <c:v>0.3</c:v>
                </c:pt>
                <c:pt idx="166" formatCode="#,##0.00">
                  <c:v>0.3</c:v>
                </c:pt>
                <c:pt idx="167" formatCode="#,##0.00">
                  <c:v>0.3</c:v>
                </c:pt>
                <c:pt idx="168" formatCode="#,##0.00">
                  <c:v>0.3</c:v>
                </c:pt>
                <c:pt idx="169" formatCode="#,##0.00">
                  <c:v>0.3</c:v>
                </c:pt>
                <c:pt idx="170" formatCode="#,##0.00">
                  <c:v>0.3</c:v>
                </c:pt>
                <c:pt idx="171" formatCode="#,##0.00">
                  <c:v>0.3</c:v>
                </c:pt>
                <c:pt idx="172" formatCode="#,##0.00">
                  <c:v>0.3</c:v>
                </c:pt>
                <c:pt idx="173" formatCode="#,##0.00">
                  <c:v>0.3</c:v>
                </c:pt>
                <c:pt idx="174" formatCode="#,##0.00">
                  <c:v>0.3</c:v>
                </c:pt>
                <c:pt idx="175" formatCode="#,##0.00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EA-4526-81A1-6E92E8E4B7BA}"/>
            </c:ext>
          </c:extLst>
        </c:ser>
        <c:ser>
          <c:idx val="10"/>
          <c:order val="4"/>
          <c:tx>
            <c:strRef>
              <c:f>List1!$O$2</c:f>
              <c:strCache>
                <c:ptCount val="1"/>
                <c:pt idx="0">
                  <c:v>Prosječni ZIBOR O/N</c:v>
                </c:pt>
              </c:strCache>
            </c:strRef>
          </c:tx>
          <c:spPr>
            <a:ln w="63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List1!$C$3:$D$180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List1!$O$3:$O$180</c:f>
              <c:numCache>
                <c:formatCode>#,##0.00</c:formatCode>
                <c:ptCount val="178"/>
                <c:pt idx="0">
                  <c:v>1.8243</c:v>
                </c:pt>
                <c:pt idx="1">
                  <c:v>1.9875</c:v>
                </c:pt>
                <c:pt idx="2">
                  <c:v>2.1067</c:v>
                </c:pt>
                <c:pt idx="3">
                  <c:v>2.169</c:v>
                </c:pt>
                <c:pt idx="4">
                  <c:v>1.9323999999999999</c:v>
                </c:pt>
                <c:pt idx="5">
                  <c:v>2.2010999999999998</c:v>
                </c:pt>
                <c:pt idx="6">
                  <c:v>2.2462</c:v>
                </c:pt>
                <c:pt idx="7">
                  <c:v>4.1353</c:v>
                </c:pt>
                <c:pt idx="8">
                  <c:v>8.2932000000000006</c:v>
                </c:pt>
                <c:pt idx="9">
                  <c:v>6.7981999999999987</c:v>
                </c:pt>
                <c:pt idx="10">
                  <c:v>3.0230000000000001</c:v>
                </c:pt>
                <c:pt idx="11">
                  <c:v>5.8986000000000001</c:v>
                </c:pt>
                <c:pt idx="12">
                  <c:v>7.3441999999999981</c:v>
                </c:pt>
                <c:pt idx="13">
                  <c:v>5.8070999999999984</c:v>
                </c:pt>
                <c:pt idx="14">
                  <c:v>9.0048000000000012</c:v>
                </c:pt>
                <c:pt idx="15">
                  <c:v>2.9860000000000002</c:v>
                </c:pt>
                <c:pt idx="16">
                  <c:v>1.7195</c:v>
                </c:pt>
                <c:pt idx="17">
                  <c:v>2.1737000000000002</c:v>
                </c:pt>
                <c:pt idx="18">
                  <c:v>6.9135</c:v>
                </c:pt>
                <c:pt idx="19">
                  <c:v>9.3417000000000012</c:v>
                </c:pt>
                <c:pt idx="20">
                  <c:v>7.1779999999999982</c:v>
                </c:pt>
                <c:pt idx="21">
                  <c:v>4.157499999999998</c:v>
                </c:pt>
                <c:pt idx="22">
                  <c:v>2.8357000000000001</c:v>
                </c:pt>
                <c:pt idx="23">
                  <c:v>4.2947999999999986</c:v>
                </c:pt>
                <c:pt idx="24">
                  <c:v>3.1545000000000001</c:v>
                </c:pt>
                <c:pt idx="25">
                  <c:v>3.85</c:v>
                </c:pt>
                <c:pt idx="26">
                  <c:v>3.08</c:v>
                </c:pt>
                <c:pt idx="27">
                  <c:v>1.8038000000000001</c:v>
                </c:pt>
                <c:pt idx="28">
                  <c:v>1.5489999999999999</c:v>
                </c:pt>
                <c:pt idx="29">
                  <c:v>3.3024</c:v>
                </c:pt>
                <c:pt idx="30">
                  <c:v>4.6689999999999978</c:v>
                </c:pt>
                <c:pt idx="31">
                  <c:v>7.2832999999999997</c:v>
                </c:pt>
                <c:pt idx="32">
                  <c:v>3.7259000000000002</c:v>
                </c:pt>
                <c:pt idx="33">
                  <c:v>3.7219000000000002</c:v>
                </c:pt>
                <c:pt idx="34">
                  <c:v>3.5819000000000001</c:v>
                </c:pt>
                <c:pt idx="35">
                  <c:v>3.7313999999999998</c:v>
                </c:pt>
                <c:pt idx="36">
                  <c:v>2.9152</c:v>
                </c:pt>
                <c:pt idx="37">
                  <c:v>1.891</c:v>
                </c:pt>
                <c:pt idx="38">
                  <c:v>2.1238999999999999</c:v>
                </c:pt>
                <c:pt idx="39">
                  <c:v>2.5329000000000002</c:v>
                </c:pt>
                <c:pt idx="40">
                  <c:v>3.0710000000000002</c:v>
                </c:pt>
                <c:pt idx="41">
                  <c:v>2.7105000000000001</c:v>
                </c:pt>
                <c:pt idx="42">
                  <c:v>2.8367</c:v>
                </c:pt>
                <c:pt idx="43">
                  <c:v>3.3359000000000001</c:v>
                </c:pt>
                <c:pt idx="44">
                  <c:v>3.7214</c:v>
                </c:pt>
                <c:pt idx="45">
                  <c:v>3.6863999999999999</c:v>
                </c:pt>
                <c:pt idx="46">
                  <c:v>2.3347999999999991</c:v>
                </c:pt>
                <c:pt idx="47">
                  <c:v>3.6442000000000001</c:v>
                </c:pt>
                <c:pt idx="48">
                  <c:v>3.1566999999999981</c:v>
                </c:pt>
                <c:pt idx="49">
                  <c:v>3.532</c:v>
                </c:pt>
                <c:pt idx="50">
                  <c:v>3.8895</c:v>
                </c:pt>
                <c:pt idx="51">
                  <c:v>4.3010000000000002</c:v>
                </c:pt>
                <c:pt idx="52">
                  <c:v>4.6917999999999997</c:v>
                </c:pt>
                <c:pt idx="53">
                  <c:v>5.3872</c:v>
                </c:pt>
                <c:pt idx="54">
                  <c:v>6.5082000000000004</c:v>
                </c:pt>
                <c:pt idx="55">
                  <c:v>4.1094999999999997</c:v>
                </c:pt>
                <c:pt idx="56">
                  <c:v>5.2995000000000001</c:v>
                </c:pt>
                <c:pt idx="57">
                  <c:v>7.8944999999999981</c:v>
                </c:pt>
                <c:pt idx="58">
                  <c:v>7.7885999999999997</c:v>
                </c:pt>
                <c:pt idx="59">
                  <c:v>5.6162999999999998</c:v>
                </c:pt>
                <c:pt idx="60">
                  <c:v>6.8235999999999981</c:v>
                </c:pt>
                <c:pt idx="61">
                  <c:v>4.6947999999999981</c:v>
                </c:pt>
                <c:pt idx="62">
                  <c:v>3.5225</c:v>
                </c:pt>
                <c:pt idx="63">
                  <c:v>3.3895</c:v>
                </c:pt>
                <c:pt idx="64">
                  <c:v>3.8618999999999981</c:v>
                </c:pt>
                <c:pt idx="65">
                  <c:v>3.301499999999999</c:v>
                </c:pt>
                <c:pt idx="66">
                  <c:v>4.4622000000000002</c:v>
                </c:pt>
                <c:pt idx="67">
                  <c:v>4.5411000000000001</c:v>
                </c:pt>
                <c:pt idx="68">
                  <c:v>5.0290999999999997</c:v>
                </c:pt>
                <c:pt idx="69">
                  <c:v>11.0595</c:v>
                </c:pt>
                <c:pt idx="70">
                  <c:v>16.586500000000001</c:v>
                </c:pt>
                <c:pt idx="71">
                  <c:v>4.2576999999999998</c:v>
                </c:pt>
                <c:pt idx="72">
                  <c:v>8.4489000000000001</c:v>
                </c:pt>
                <c:pt idx="73">
                  <c:v>17.059999999999999</c:v>
                </c:pt>
                <c:pt idx="74">
                  <c:v>11.879099999999999</c:v>
                </c:pt>
                <c:pt idx="75">
                  <c:v>6.522199999999998</c:v>
                </c:pt>
                <c:pt idx="76">
                  <c:v>6.3064999999999998</c:v>
                </c:pt>
                <c:pt idx="77">
                  <c:v>6.6646999999999981</c:v>
                </c:pt>
                <c:pt idx="78">
                  <c:v>7.4573</c:v>
                </c:pt>
                <c:pt idx="79">
                  <c:v>7.4144999999999994</c:v>
                </c:pt>
                <c:pt idx="80">
                  <c:v>6.8556999999999997</c:v>
                </c:pt>
                <c:pt idx="81">
                  <c:v>5.024499999999998</c:v>
                </c:pt>
                <c:pt idx="82">
                  <c:v>1.0994999999999999</c:v>
                </c:pt>
                <c:pt idx="83">
                  <c:v>1.2144999999999999</c:v>
                </c:pt>
                <c:pt idx="84">
                  <c:v>0.94369999999999998</c:v>
                </c:pt>
                <c:pt idx="85">
                  <c:v>0.77800000000000002</c:v>
                </c:pt>
                <c:pt idx="86">
                  <c:v>0.86260000000000003</c:v>
                </c:pt>
                <c:pt idx="87">
                  <c:v>0.90329999999999999</c:v>
                </c:pt>
                <c:pt idx="88">
                  <c:v>0.94289999999999996</c:v>
                </c:pt>
                <c:pt idx="89">
                  <c:v>0.97319999999999995</c:v>
                </c:pt>
                <c:pt idx="90">
                  <c:v>1.2986</c:v>
                </c:pt>
                <c:pt idx="91">
                  <c:v>1.3962000000000001</c:v>
                </c:pt>
                <c:pt idx="92">
                  <c:v>1.0267999999999999</c:v>
                </c:pt>
                <c:pt idx="93">
                  <c:v>0.96350000000000002</c:v>
                </c:pt>
                <c:pt idx="94">
                  <c:v>0.97570000000000001</c:v>
                </c:pt>
                <c:pt idx="95">
                  <c:v>1.4448000000000001</c:v>
                </c:pt>
                <c:pt idx="96">
                  <c:v>1.0115000000000001</c:v>
                </c:pt>
                <c:pt idx="97">
                  <c:v>0.91400000000000003</c:v>
                </c:pt>
                <c:pt idx="98">
                  <c:v>0.74429999999999996</c:v>
                </c:pt>
                <c:pt idx="99">
                  <c:v>0.58850000000000002</c:v>
                </c:pt>
                <c:pt idx="100">
                  <c:v>0.59589999999999999</c:v>
                </c:pt>
                <c:pt idx="101">
                  <c:v>0.6</c:v>
                </c:pt>
                <c:pt idx="102">
                  <c:v>0.66900000000000004</c:v>
                </c:pt>
                <c:pt idx="103">
                  <c:v>1.1833</c:v>
                </c:pt>
                <c:pt idx="104">
                  <c:v>1.2450000000000001</c:v>
                </c:pt>
                <c:pt idx="105">
                  <c:v>2.272899999999999</c:v>
                </c:pt>
                <c:pt idx="106">
                  <c:v>1.75</c:v>
                </c:pt>
                <c:pt idx="107">
                  <c:v>0.83899999999999997</c:v>
                </c:pt>
                <c:pt idx="108">
                  <c:v>0.92049999999999998</c:v>
                </c:pt>
                <c:pt idx="109">
                  <c:v>2.8595000000000002</c:v>
                </c:pt>
                <c:pt idx="110">
                  <c:v>0.89290000000000003</c:v>
                </c:pt>
                <c:pt idx="111">
                  <c:v>0.71499999999999997</c:v>
                </c:pt>
                <c:pt idx="112">
                  <c:v>0.65769999999999995</c:v>
                </c:pt>
                <c:pt idx="113">
                  <c:v>0.64629999999999999</c:v>
                </c:pt>
                <c:pt idx="114">
                  <c:v>1.3407</c:v>
                </c:pt>
                <c:pt idx="115">
                  <c:v>2.6949999999999998</c:v>
                </c:pt>
                <c:pt idx="116">
                  <c:v>1.85</c:v>
                </c:pt>
                <c:pt idx="117">
                  <c:v>0.77739999999999998</c:v>
                </c:pt>
                <c:pt idx="118">
                  <c:v>0.70499999999999996</c:v>
                </c:pt>
                <c:pt idx="119">
                  <c:v>0.70169999999999999</c:v>
                </c:pt>
                <c:pt idx="120">
                  <c:v>0.65769999999999995</c:v>
                </c:pt>
                <c:pt idx="121">
                  <c:v>0.61550000000000005</c:v>
                </c:pt>
                <c:pt idx="122">
                  <c:v>0.60619999999999996</c:v>
                </c:pt>
                <c:pt idx="123">
                  <c:v>0.52749999999999997</c:v>
                </c:pt>
                <c:pt idx="124">
                  <c:v>0.50239999999999996</c:v>
                </c:pt>
                <c:pt idx="125">
                  <c:v>0.53839999999999999</c:v>
                </c:pt>
                <c:pt idx="126">
                  <c:v>0.72570000000000001</c:v>
                </c:pt>
                <c:pt idx="127">
                  <c:v>0.67700000000000005</c:v>
                </c:pt>
                <c:pt idx="128">
                  <c:v>0.63619999999999999</c:v>
                </c:pt>
                <c:pt idx="129">
                  <c:v>0.56640000000000001</c:v>
                </c:pt>
                <c:pt idx="130">
                  <c:v>0.52</c:v>
                </c:pt>
                <c:pt idx="131">
                  <c:v>0.50249999999999995</c:v>
                </c:pt>
                <c:pt idx="132">
                  <c:v>0.501</c:v>
                </c:pt>
                <c:pt idx="133">
                  <c:v>0.5</c:v>
                </c:pt>
                <c:pt idx="134">
                  <c:v>0.5</c:v>
                </c:pt>
                <c:pt idx="135">
                  <c:v>0.5</c:v>
                </c:pt>
                <c:pt idx="136">
                  <c:v>0.50049999999999994</c:v>
                </c:pt>
                <c:pt idx="137">
                  <c:v>0.5</c:v>
                </c:pt>
                <c:pt idx="138">
                  <c:v>0.31519999999999998</c:v>
                </c:pt>
                <c:pt idx="139">
                  <c:v>0.41</c:v>
                </c:pt>
                <c:pt idx="140">
                  <c:v>0.57090909090909103</c:v>
                </c:pt>
                <c:pt idx="141">
                  <c:v>0.45454545454545398</c:v>
                </c:pt>
                <c:pt idx="142">
                  <c:v>0.46400000000000002</c:v>
                </c:pt>
                <c:pt idx="143">
                  <c:v>0.44904761904761897</c:v>
                </c:pt>
                <c:pt idx="144">
                  <c:v>0.46850000000000003</c:v>
                </c:pt>
                <c:pt idx="145">
                  <c:v>0.504</c:v>
                </c:pt>
                <c:pt idx="146">
                  <c:v>0.462272727272727</c:v>
                </c:pt>
                <c:pt idx="147">
                  <c:v>0.36</c:v>
                </c:pt>
                <c:pt idx="148">
                  <c:v>0.35399999999999998</c:v>
                </c:pt>
                <c:pt idx="149">
                  <c:v>0.50047619047619096</c:v>
                </c:pt>
                <c:pt idx="150">
                  <c:v>0.77565217391304297</c:v>
                </c:pt>
                <c:pt idx="151">
                  <c:v>0.95099999999999996</c:v>
                </c:pt>
                <c:pt idx="152">
                  <c:v>1.7318181818181819</c:v>
                </c:pt>
                <c:pt idx="153">
                  <c:v>1.0242857142857149</c:v>
                </c:pt>
                <c:pt idx="154">
                  <c:v>0.77238095238095195</c:v>
                </c:pt>
                <c:pt idx="155">
                  <c:v>0.64954545454545498</c:v>
                </c:pt>
                <c:pt idx="156">
                  <c:v>0.60789473684210504</c:v>
                </c:pt>
                <c:pt idx="157">
                  <c:v>0.50761904761904797</c:v>
                </c:pt>
                <c:pt idx="158">
                  <c:v>0.40090909090909099</c:v>
                </c:pt>
                <c:pt idx="159">
                  <c:v>0.396666666666667</c:v>
                </c:pt>
                <c:pt idx="160">
                  <c:v>0.37238095238095198</c:v>
                </c:pt>
                <c:pt idx="161">
                  <c:v>0.37238095238095198</c:v>
                </c:pt>
                <c:pt idx="162">
                  <c:v>0.38571428571428601</c:v>
                </c:pt>
                <c:pt idx="163">
                  <c:v>0.46619047619047599</c:v>
                </c:pt>
                <c:pt idx="164">
                  <c:v>0.59590909090909105</c:v>
                </c:pt>
                <c:pt idx="165">
                  <c:v>0.61190476190476195</c:v>
                </c:pt>
                <c:pt idx="166">
                  <c:v>0.54904761904761901</c:v>
                </c:pt>
                <c:pt idx="167">
                  <c:v>0.52380952380952395</c:v>
                </c:pt>
                <c:pt idx="168">
                  <c:v>0.41809523809523802</c:v>
                </c:pt>
                <c:pt idx="169">
                  <c:v>0.3805</c:v>
                </c:pt>
                <c:pt idx="170">
                  <c:v>0.37869565217391299</c:v>
                </c:pt>
                <c:pt idx="171">
                  <c:v>0.37789473684210501</c:v>
                </c:pt>
                <c:pt idx="172">
                  <c:v>0.37818181818181801</c:v>
                </c:pt>
                <c:pt idx="173">
                  <c:v>0.3715</c:v>
                </c:pt>
                <c:pt idx="174">
                  <c:v>0.35095238095238102</c:v>
                </c:pt>
                <c:pt idx="175">
                  <c:v>0.366363636363636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EA-4526-81A1-6E92E8E4B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57454240"/>
        <c:axId val="-1155658144"/>
      </c:lineChart>
      <c:catAx>
        <c:axId val="-115745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155658144"/>
        <c:crosses val="autoZero"/>
        <c:auto val="1"/>
        <c:lblAlgn val="ctr"/>
        <c:lblOffset val="100"/>
        <c:tickLblSkip val="3"/>
        <c:noMultiLvlLbl val="0"/>
      </c:catAx>
      <c:valAx>
        <c:axId val="-115565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hr-HR"/>
                  <a:t>Posto godišnje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15745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698926523073499"/>
          <c:y val="6.5899238604993596E-2"/>
          <c:w val="0.41528072879778899"/>
          <c:h val="0.282240501013026"/>
        </c:manualLayout>
      </c:layout>
      <c:overlay val="0"/>
      <c:spPr>
        <a:solidFill>
          <a:schemeClr val="bg1"/>
        </a:solidFill>
        <a:ln>
          <a:solidFill>
            <a:schemeClr val="bg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List1!$T$2</c:f>
              <c:strCache>
                <c:ptCount val="1"/>
                <c:pt idx="0">
                  <c:v>Razlika između 6M EURIBORA I 6M ZIBORA</c:v>
                </c:pt>
              </c:strCache>
            </c:strRef>
          </c:tx>
          <c:spPr>
            <a:ln w="38100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List1!$Q$3:$R$178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List1!$T$3:$T$178</c:f>
              <c:numCache>
                <c:formatCode>#,##0.00</c:formatCode>
                <c:ptCount val="176"/>
                <c:pt idx="0">
                  <c:v>1.5601</c:v>
                </c:pt>
                <c:pt idx="1">
                  <c:v>1.7330000000000001</c:v>
                </c:pt>
                <c:pt idx="2">
                  <c:v>1.8970999999999989</c:v>
                </c:pt>
                <c:pt idx="3">
                  <c:v>1.9530000000000001</c:v>
                </c:pt>
                <c:pt idx="4">
                  <c:v>2.0838999999999999</c:v>
                </c:pt>
                <c:pt idx="5">
                  <c:v>2.4266000000000001</c:v>
                </c:pt>
                <c:pt idx="6">
                  <c:v>2.5670000000000002</c:v>
                </c:pt>
                <c:pt idx="7">
                  <c:v>4.1479999999999979</c:v>
                </c:pt>
                <c:pt idx="8">
                  <c:v>7.2496999999999998</c:v>
                </c:pt>
                <c:pt idx="9">
                  <c:v>6.2443</c:v>
                </c:pt>
                <c:pt idx="10">
                  <c:v>4.4669999999999996</c:v>
                </c:pt>
                <c:pt idx="11">
                  <c:v>5.1985999999999981</c:v>
                </c:pt>
                <c:pt idx="12">
                  <c:v>6.1675999999999984</c:v>
                </c:pt>
                <c:pt idx="13">
                  <c:v>5.8645999999999967</c:v>
                </c:pt>
                <c:pt idx="14">
                  <c:v>6.2492999999999999</c:v>
                </c:pt>
                <c:pt idx="15">
                  <c:v>5.6249999999999973</c:v>
                </c:pt>
                <c:pt idx="16">
                  <c:v>4.4260000000000002</c:v>
                </c:pt>
                <c:pt idx="17">
                  <c:v>4.1556999999999986</c:v>
                </c:pt>
                <c:pt idx="18">
                  <c:v>5.1543999999999972</c:v>
                </c:pt>
                <c:pt idx="19">
                  <c:v>5.7592999999999996</c:v>
                </c:pt>
                <c:pt idx="20">
                  <c:v>5.952</c:v>
                </c:pt>
                <c:pt idx="21">
                  <c:v>5.8039999999999976</c:v>
                </c:pt>
                <c:pt idx="22">
                  <c:v>5.3119999999999976</c:v>
                </c:pt>
                <c:pt idx="23">
                  <c:v>5.0639999999999983</c:v>
                </c:pt>
                <c:pt idx="24">
                  <c:v>4.8534999999999986</c:v>
                </c:pt>
                <c:pt idx="25">
                  <c:v>4.6449999999999978</c:v>
                </c:pt>
                <c:pt idx="26">
                  <c:v>4.5629999999999979</c:v>
                </c:pt>
                <c:pt idx="27">
                  <c:v>3.9084999999999992</c:v>
                </c:pt>
                <c:pt idx="28">
                  <c:v>3.5154999999999998</c:v>
                </c:pt>
                <c:pt idx="29">
                  <c:v>4.3029999999999982</c:v>
                </c:pt>
                <c:pt idx="30">
                  <c:v>4.5220999999999982</c:v>
                </c:pt>
                <c:pt idx="31">
                  <c:v>5.2123999999999997</c:v>
                </c:pt>
                <c:pt idx="32">
                  <c:v>4.5074999999999994</c:v>
                </c:pt>
                <c:pt idx="33">
                  <c:v>3.6261000000000001</c:v>
                </c:pt>
                <c:pt idx="34">
                  <c:v>3.5024000000000002</c:v>
                </c:pt>
                <c:pt idx="35">
                  <c:v>3.4308999999999981</c:v>
                </c:pt>
                <c:pt idx="36">
                  <c:v>2.849499999999999</c:v>
                </c:pt>
                <c:pt idx="37">
                  <c:v>2.396999999999998</c:v>
                </c:pt>
                <c:pt idx="38">
                  <c:v>1.9776</c:v>
                </c:pt>
                <c:pt idx="39">
                  <c:v>1.0275000000000001</c:v>
                </c:pt>
                <c:pt idx="40">
                  <c:v>1.319100000000001</c:v>
                </c:pt>
                <c:pt idx="41">
                  <c:v>1.3935</c:v>
                </c:pt>
                <c:pt idx="42">
                  <c:v>1.3268</c:v>
                </c:pt>
                <c:pt idx="43">
                  <c:v>1.1917999999999991</c:v>
                </c:pt>
                <c:pt idx="44">
                  <c:v>1.0706</c:v>
                </c:pt>
                <c:pt idx="45">
                  <c:v>0.97409999999999997</c:v>
                </c:pt>
                <c:pt idx="46">
                  <c:v>0.79630000000000001</c:v>
                </c:pt>
                <c:pt idx="47">
                  <c:v>0.88749999999999996</c:v>
                </c:pt>
                <c:pt idx="48">
                  <c:v>0.70520000000000005</c:v>
                </c:pt>
                <c:pt idx="49">
                  <c:v>0.52700000000000002</c:v>
                </c:pt>
                <c:pt idx="50">
                  <c:v>0.40110000000000001</c:v>
                </c:pt>
                <c:pt idx="51">
                  <c:v>0.49049999999999999</c:v>
                </c:pt>
                <c:pt idx="52">
                  <c:v>0.65329999999999999</c:v>
                </c:pt>
                <c:pt idx="53">
                  <c:v>1.0930999999999991</c:v>
                </c:pt>
                <c:pt idx="54">
                  <c:v>2.4182999999999999</c:v>
                </c:pt>
                <c:pt idx="55">
                  <c:v>1.2501</c:v>
                </c:pt>
                <c:pt idx="56">
                  <c:v>1.1869999999999989</c:v>
                </c:pt>
                <c:pt idx="57">
                  <c:v>1.7346999999999999</c:v>
                </c:pt>
                <c:pt idx="58">
                  <c:v>2.0851999999999999</c:v>
                </c:pt>
                <c:pt idx="59">
                  <c:v>2.2289000000000012</c:v>
                </c:pt>
                <c:pt idx="60">
                  <c:v>2.733099999999999</c:v>
                </c:pt>
                <c:pt idx="61">
                  <c:v>3.0697000000000001</c:v>
                </c:pt>
                <c:pt idx="62">
                  <c:v>2.2690000000000001</c:v>
                </c:pt>
                <c:pt idx="63">
                  <c:v>2.002699999999999</c:v>
                </c:pt>
                <c:pt idx="64">
                  <c:v>1.8986000000000001</c:v>
                </c:pt>
                <c:pt idx="65">
                  <c:v>1.6434999999999991</c:v>
                </c:pt>
                <c:pt idx="66">
                  <c:v>1.5137</c:v>
                </c:pt>
                <c:pt idx="67">
                  <c:v>1.4774</c:v>
                </c:pt>
                <c:pt idx="68">
                  <c:v>1.6574</c:v>
                </c:pt>
                <c:pt idx="69">
                  <c:v>2.6838000000000002</c:v>
                </c:pt>
                <c:pt idx="70">
                  <c:v>3.8460000000000001</c:v>
                </c:pt>
                <c:pt idx="71">
                  <c:v>4.8412000000000006</c:v>
                </c:pt>
                <c:pt idx="72">
                  <c:v>5.8168000000000006</c:v>
                </c:pt>
                <c:pt idx="73">
                  <c:v>6.9269999999999996</c:v>
                </c:pt>
                <c:pt idx="74">
                  <c:v>7.7518000000000002</c:v>
                </c:pt>
                <c:pt idx="75">
                  <c:v>7.8898000000000001</c:v>
                </c:pt>
                <c:pt idx="76">
                  <c:v>7.9593999999999996</c:v>
                </c:pt>
                <c:pt idx="77">
                  <c:v>7.7808000000000002</c:v>
                </c:pt>
                <c:pt idx="78">
                  <c:v>8.2410999999999976</c:v>
                </c:pt>
                <c:pt idx="79">
                  <c:v>8.3895</c:v>
                </c:pt>
                <c:pt idx="80">
                  <c:v>8.3809000000000005</c:v>
                </c:pt>
                <c:pt idx="81">
                  <c:v>7.7825000000000006</c:v>
                </c:pt>
                <c:pt idx="82">
                  <c:v>5.5494000000000003</c:v>
                </c:pt>
                <c:pt idx="83">
                  <c:v>4.4984999999999999</c:v>
                </c:pt>
                <c:pt idx="84">
                  <c:v>3.5435000000000012</c:v>
                </c:pt>
                <c:pt idx="85">
                  <c:v>1.609</c:v>
                </c:pt>
                <c:pt idx="86">
                  <c:v>1.7363</c:v>
                </c:pt>
                <c:pt idx="87">
                  <c:v>2.0297999999999998</c:v>
                </c:pt>
                <c:pt idx="88">
                  <c:v>2.1499000000000001</c:v>
                </c:pt>
                <c:pt idx="89">
                  <c:v>2.2185000000000001</c:v>
                </c:pt>
                <c:pt idx="90">
                  <c:v>2.2486999999999999</c:v>
                </c:pt>
                <c:pt idx="91">
                  <c:v>2.2373000000000012</c:v>
                </c:pt>
                <c:pt idx="92">
                  <c:v>2.298</c:v>
                </c:pt>
                <c:pt idx="93">
                  <c:v>2.2425000000000002</c:v>
                </c:pt>
                <c:pt idx="94">
                  <c:v>2.2139000000000002</c:v>
                </c:pt>
                <c:pt idx="95">
                  <c:v>2.3155000000000001</c:v>
                </c:pt>
                <c:pt idx="96">
                  <c:v>2.366499999999998</c:v>
                </c:pt>
                <c:pt idx="97">
                  <c:v>2.1055000000000001</c:v>
                </c:pt>
                <c:pt idx="98">
                  <c:v>1.8944000000000001</c:v>
                </c:pt>
                <c:pt idx="99">
                  <c:v>1.365</c:v>
                </c:pt>
                <c:pt idx="100">
                  <c:v>1.1307</c:v>
                </c:pt>
                <c:pt idx="101">
                  <c:v>0.8095</c:v>
                </c:pt>
                <c:pt idx="102">
                  <c:v>0.9304</c:v>
                </c:pt>
                <c:pt idx="103">
                  <c:v>1.9097999999999999</c:v>
                </c:pt>
                <c:pt idx="104">
                  <c:v>2.54</c:v>
                </c:pt>
                <c:pt idx="105">
                  <c:v>3.8187999999999991</c:v>
                </c:pt>
                <c:pt idx="106">
                  <c:v>3.8033999999999999</c:v>
                </c:pt>
                <c:pt idx="107">
                  <c:v>3.83</c:v>
                </c:pt>
                <c:pt idx="108">
                  <c:v>4.0318000000000014</c:v>
                </c:pt>
                <c:pt idx="109">
                  <c:v>4.5914999999999999</c:v>
                </c:pt>
                <c:pt idx="110">
                  <c:v>4.3126999999999986</c:v>
                </c:pt>
                <c:pt idx="111">
                  <c:v>3.4657</c:v>
                </c:pt>
                <c:pt idx="112">
                  <c:v>2.84</c:v>
                </c:pt>
                <c:pt idx="113">
                  <c:v>2.6318999999999981</c:v>
                </c:pt>
                <c:pt idx="114">
                  <c:v>2.9066000000000001</c:v>
                </c:pt>
                <c:pt idx="115">
                  <c:v>3.286</c:v>
                </c:pt>
                <c:pt idx="116">
                  <c:v>3.4060000000000001</c:v>
                </c:pt>
                <c:pt idx="117">
                  <c:v>3.0659000000000001</c:v>
                </c:pt>
                <c:pt idx="118">
                  <c:v>2.8675000000000002</c:v>
                </c:pt>
                <c:pt idx="119">
                  <c:v>2.3157999999999981</c:v>
                </c:pt>
                <c:pt idx="120">
                  <c:v>2.2126999999999999</c:v>
                </c:pt>
                <c:pt idx="121">
                  <c:v>1.7969999999999999</c:v>
                </c:pt>
                <c:pt idx="122">
                  <c:v>1.6395999999999999</c:v>
                </c:pt>
                <c:pt idx="123">
                  <c:v>1.4722</c:v>
                </c:pt>
                <c:pt idx="124">
                  <c:v>1.6119000000000001</c:v>
                </c:pt>
                <c:pt idx="125">
                  <c:v>1.9242999999999999</c:v>
                </c:pt>
                <c:pt idx="126">
                  <c:v>2.1897000000000002</c:v>
                </c:pt>
                <c:pt idx="127">
                  <c:v>1.9784999999999999</c:v>
                </c:pt>
                <c:pt idx="128">
                  <c:v>1.9671000000000001</c:v>
                </c:pt>
                <c:pt idx="129">
                  <c:v>1.8274999999999999</c:v>
                </c:pt>
                <c:pt idx="130">
                  <c:v>1.4944999999999999</c:v>
                </c:pt>
                <c:pt idx="131">
                  <c:v>1.089</c:v>
                </c:pt>
                <c:pt idx="132">
                  <c:v>0.92830000000000001</c:v>
                </c:pt>
                <c:pt idx="133">
                  <c:v>0.86199999999999999</c:v>
                </c:pt>
                <c:pt idx="134">
                  <c:v>0.83440000000000003</c:v>
                </c:pt>
                <c:pt idx="135">
                  <c:v>0.80520000000000003</c:v>
                </c:pt>
                <c:pt idx="136">
                  <c:v>0.90159999999999996</c:v>
                </c:pt>
                <c:pt idx="137">
                  <c:v>1.018578947368421</c:v>
                </c:pt>
                <c:pt idx="138">
                  <c:v>1.03108695652174</c:v>
                </c:pt>
                <c:pt idx="139">
                  <c:v>1.09221052631579</c:v>
                </c:pt>
                <c:pt idx="140">
                  <c:v>1.236818181818182</c:v>
                </c:pt>
                <c:pt idx="141">
                  <c:v>1.168272727272728</c:v>
                </c:pt>
                <c:pt idx="142">
                  <c:v>1.1399999999999999</c:v>
                </c:pt>
                <c:pt idx="143">
                  <c:v>1.1406666666666661</c:v>
                </c:pt>
                <c:pt idx="144">
                  <c:v>1.148000000000001</c:v>
                </c:pt>
                <c:pt idx="145">
                  <c:v>1.1735</c:v>
                </c:pt>
                <c:pt idx="146">
                  <c:v>1.196181818181818</c:v>
                </c:pt>
                <c:pt idx="147">
                  <c:v>1.1798571428571429</c:v>
                </c:pt>
                <c:pt idx="148">
                  <c:v>1.1755</c:v>
                </c:pt>
                <c:pt idx="149">
                  <c:v>1.269571428571429</c:v>
                </c:pt>
                <c:pt idx="150">
                  <c:v>1.195782608695652</c:v>
                </c:pt>
                <c:pt idx="151">
                  <c:v>1.2609999999999999</c:v>
                </c:pt>
                <c:pt idx="152">
                  <c:v>1.85909090909091</c:v>
                </c:pt>
                <c:pt idx="153">
                  <c:v>1.8733333333333331</c:v>
                </c:pt>
                <c:pt idx="154">
                  <c:v>1.7126190476190479</c:v>
                </c:pt>
                <c:pt idx="155">
                  <c:v>1.5654545454545461</c:v>
                </c:pt>
                <c:pt idx="156">
                  <c:v>1.401526315789472</c:v>
                </c:pt>
                <c:pt idx="157">
                  <c:v>1.252619047619048</c:v>
                </c:pt>
                <c:pt idx="158">
                  <c:v>1.1867272727272731</c:v>
                </c:pt>
                <c:pt idx="159">
                  <c:v>1.1522857142857139</c:v>
                </c:pt>
                <c:pt idx="160">
                  <c:v>1.1249523809523809</c:v>
                </c:pt>
                <c:pt idx="161">
                  <c:v>1.1405714285714299</c:v>
                </c:pt>
                <c:pt idx="162">
                  <c:v>1.130857142857143</c:v>
                </c:pt>
                <c:pt idx="163">
                  <c:v>1.1551904761904761</c:v>
                </c:pt>
                <c:pt idx="164">
                  <c:v>1.192181818181818</c:v>
                </c:pt>
                <c:pt idx="165">
                  <c:v>1.1989047619047619</c:v>
                </c:pt>
                <c:pt idx="166">
                  <c:v>1.20595238095238</c:v>
                </c:pt>
                <c:pt idx="167">
                  <c:v>1.198</c:v>
                </c:pt>
                <c:pt idx="168">
                  <c:v>0.81523809523809498</c:v>
                </c:pt>
                <c:pt idx="169">
                  <c:v>0.745</c:v>
                </c:pt>
                <c:pt idx="170">
                  <c:v>0.72173913043478299</c:v>
                </c:pt>
                <c:pt idx="171">
                  <c:v>0.67842105263157904</c:v>
                </c:pt>
                <c:pt idx="172">
                  <c:v>0.69090909090909103</c:v>
                </c:pt>
                <c:pt idx="173">
                  <c:v>0.69799999999999995</c:v>
                </c:pt>
                <c:pt idx="174">
                  <c:v>0.67714285714285705</c:v>
                </c:pt>
                <c:pt idx="175">
                  <c:v>0.67590909090909101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2F-4972-8230-A401CE526B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152237584"/>
        <c:axId val="-1186877248"/>
      </c:lineChart>
      <c:lineChart>
        <c:grouping val="standard"/>
        <c:varyColors val="0"/>
        <c:ser>
          <c:idx val="3"/>
          <c:order val="1"/>
          <c:tx>
            <c:strRef>
              <c:f>List1!$V$2</c:f>
              <c:strCache>
                <c:ptCount val="1"/>
                <c:pt idx="0">
                  <c:v>Indeks nominalnog tečaja EUR/HRK, 2008.=100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List1!$Q$3:$R$178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8">
                  <c:v>2017.</c:v>
                </c:pt>
              </c:strCache>
            </c:strRef>
          </c:cat>
          <c:val>
            <c:numRef>
              <c:f>List1!$V$3:$V$178</c:f>
              <c:numCache>
                <c:formatCode>General</c:formatCode>
                <c:ptCount val="176"/>
                <c:pt idx="0">
                  <c:v>103.894129862938</c:v>
                </c:pt>
                <c:pt idx="1">
                  <c:v>105.023674373529</c:v>
                </c:pt>
                <c:pt idx="2">
                  <c:v>106.0989616502838</c:v>
                </c:pt>
                <c:pt idx="3">
                  <c:v>104.65061608749819</c:v>
                </c:pt>
                <c:pt idx="4">
                  <c:v>104.40829295306661</c:v>
                </c:pt>
                <c:pt idx="5">
                  <c:v>104.3738751211408</c:v>
                </c:pt>
                <c:pt idx="6">
                  <c:v>103.8111449536204</c:v>
                </c:pt>
                <c:pt idx="7">
                  <c:v>104.01442613872349</c:v>
                </c:pt>
                <c:pt idx="8">
                  <c:v>103.7820711615672</c:v>
                </c:pt>
                <c:pt idx="9">
                  <c:v>105.0981725044995</c:v>
                </c:pt>
                <c:pt idx="10">
                  <c:v>105.3498546310398</c:v>
                </c:pt>
                <c:pt idx="11">
                  <c:v>106.24536896026579</c:v>
                </c:pt>
                <c:pt idx="12">
                  <c:v>106.5123355946283</c:v>
                </c:pt>
                <c:pt idx="13">
                  <c:v>105.969846324242</c:v>
                </c:pt>
                <c:pt idx="14">
                  <c:v>103.9080852831234</c:v>
                </c:pt>
                <c:pt idx="15">
                  <c:v>103.93128893811441</c:v>
                </c:pt>
                <c:pt idx="16">
                  <c:v>102.8195071300014</c:v>
                </c:pt>
                <c:pt idx="17">
                  <c:v>102.1356361622594</c:v>
                </c:pt>
                <c:pt idx="18">
                  <c:v>102.05237435968429</c:v>
                </c:pt>
                <c:pt idx="19">
                  <c:v>102.0240620240897</c:v>
                </c:pt>
                <c:pt idx="20">
                  <c:v>102.6047348747058</c:v>
                </c:pt>
                <c:pt idx="21">
                  <c:v>104.4269278693064</c:v>
                </c:pt>
                <c:pt idx="22">
                  <c:v>104.585989201163</c:v>
                </c:pt>
                <c:pt idx="23">
                  <c:v>104.4972449120864</c:v>
                </c:pt>
                <c:pt idx="24">
                  <c:v>104.6870552402049</c:v>
                </c:pt>
                <c:pt idx="25">
                  <c:v>104.0688910425031</c:v>
                </c:pt>
                <c:pt idx="26">
                  <c:v>103.301550602243</c:v>
                </c:pt>
                <c:pt idx="27">
                  <c:v>102.3822234528589</c:v>
                </c:pt>
                <c:pt idx="28">
                  <c:v>101.4524574276616</c:v>
                </c:pt>
                <c:pt idx="29">
                  <c:v>101.2432784161706</c:v>
                </c:pt>
                <c:pt idx="30">
                  <c:v>101.1291845493562</c:v>
                </c:pt>
                <c:pt idx="31">
                  <c:v>101.727800083068</c:v>
                </c:pt>
                <c:pt idx="32">
                  <c:v>102.8730859753565</c:v>
                </c:pt>
                <c:pt idx="33">
                  <c:v>102.25211131108961</c:v>
                </c:pt>
                <c:pt idx="34">
                  <c:v>102.1058978263879</c:v>
                </c:pt>
                <c:pt idx="35">
                  <c:v>102.3133462550187</c:v>
                </c:pt>
                <c:pt idx="36">
                  <c:v>102.14689187318289</c:v>
                </c:pt>
                <c:pt idx="37">
                  <c:v>101.43632839540361</c:v>
                </c:pt>
                <c:pt idx="38">
                  <c:v>101.425321888412</c:v>
                </c:pt>
                <c:pt idx="39">
                  <c:v>101.27130001384459</c:v>
                </c:pt>
                <c:pt idx="40">
                  <c:v>100.6987678250035</c:v>
                </c:pt>
                <c:pt idx="41">
                  <c:v>100.44542433891741</c:v>
                </c:pt>
                <c:pt idx="42">
                  <c:v>100.3152152845078</c:v>
                </c:pt>
                <c:pt idx="43">
                  <c:v>100.7387235220822</c:v>
                </c:pt>
                <c:pt idx="44">
                  <c:v>102.2511006506992</c:v>
                </c:pt>
                <c:pt idx="45">
                  <c:v>102.3542710784992</c:v>
                </c:pt>
                <c:pt idx="46">
                  <c:v>101.6799944621348</c:v>
                </c:pt>
                <c:pt idx="47">
                  <c:v>101.827800083068</c:v>
                </c:pt>
                <c:pt idx="48">
                  <c:v>101.99476671743039</c:v>
                </c:pt>
                <c:pt idx="49">
                  <c:v>101.93227190917899</c:v>
                </c:pt>
                <c:pt idx="50">
                  <c:v>101.8541187872076</c:v>
                </c:pt>
                <c:pt idx="51">
                  <c:v>102.3978540772532</c:v>
                </c:pt>
                <c:pt idx="52">
                  <c:v>101.4812266371314</c:v>
                </c:pt>
                <c:pt idx="53">
                  <c:v>101.4645715076838</c:v>
                </c:pt>
                <c:pt idx="54">
                  <c:v>100.9525681849647</c:v>
                </c:pt>
                <c:pt idx="55">
                  <c:v>101.22766163643919</c:v>
                </c:pt>
                <c:pt idx="56">
                  <c:v>101.2469749411602</c:v>
                </c:pt>
                <c:pt idx="57">
                  <c:v>101.3539941852416</c:v>
                </c:pt>
                <c:pt idx="58">
                  <c:v>101.6182195763533</c:v>
                </c:pt>
                <c:pt idx="59">
                  <c:v>101.2776131801191</c:v>
                </c:pt>
                <c:pt idx="60">
                  <c:v>101.43886196871109</c:v>
                </c:pt>
                <c:pt idx="61">
                  <c:v>100.6024505053302</c:v>
                </c:pt>
                <c:pt idx="62">
                  <c:v>100.60382112695559</c:v>
                </c:pt>
                <c:pt idx="63">
                  <c:v>100.58927038626609</c:v>
                </c:pt>
                <c:pt idx="64">
                  <c:v>100.4423785130832</c:v>
                </c:pt>
                <c:pt idx="65">
                  <c:v>100.3324103558078</c:v>
                </c:pt>
                <c:pt idx="66">
                  <c:v>100.0945313581614</c:v>
                </c:pt>
                <c:pt idx="67">
                  <c:v>99.62706631593521</c:v>
                </c:pt>
                <c:pt idx="68">
                  <c:v>98.662259448982425</c:v>
                </c:pt>
                <c:pt idx="69">
                  <c:v>99.103530389035029</c:v>
                </c:pt>
                <c:pt idx="70">
                  <c:v>98.870760071992251</c:v>
                </c:pt>
                <c:pt idx="71">
                  <c:v>99.639429599889255</c:v>
                </c:pt>
                <c:pt idx="72">
                  <c:v>101.9380589782639</c:v>
                </c:pt>
                <c:pt idx="73">
                  <c:v>102.88309566662051</c:v>
                </c:pt>
                <c:pt idx="74">
                  <c:v>102.823079053025</c:v>
                </c:pt>
                <c:pt idx="75">
                  <c:v>102.6979371452305</c:v>
                </c:pt>
                <c:pt idx="76">
                  <c:v>101.8758272186072</c:v>
                </c:pt>
                <c:pt idx="77">
                  <c:v>101.1088052055932</c:v>
                </c:pt>
                <c:pt idx="78">
                  <c:v>101.32979371452301</c:v>
                </c:pt>
                <c:pt idx="79">
                  <c:v>101.3806036273017</c:v>
                </c:pt>
                <c:pt idx="80">
                  <c:v>101.2715769071023</c:v>
                </c:pt>
                <c:pt idx="81">
                  <c:v>100.3026027966219</c:v>
                </c:pt>
                <c:pt idx="82">
                  <c:v>100.84003876505609</c:v>
                </c:pt>
                <c:pt idx="83">
                  <c:v>100.95860445798139</c:v>
                </c:pt>
                <c:pt idx="84">
                  <c:v>100.93893119202551</c:v>
                </c:pt>
                <c:pt idx="85">
                  <c:v>101.1317181226637</c:v>
                </c:pt>
                <c:pt idx="86">
                  <c:v>100.52116848954731</c:v>
                </c:pt>
                <c:pt idx="87">
                  <c:v>100.48614149245461</c:v>
                </c:pt>
                <c:pt idx="88">
                  <c:v>100.4777100927592</c:v>
                </c:pt>
                <c:pt idx="89">
                  <c:v>100.08843970649311</c:v>
                </c:pt>
                <c:pt idx="90">
                  <c:v>99.841326318704148</c:v>
                </c:pt>
                <c:pt idx="91">
                  <c:v>100.3198255572477</c:v>
                </c:pt>
                <c:pt idx="92">
                  <c:v>100.8297660251973</c:v>
                </c:pt>
                <c:pt idx="93">
                  <c:v>101.3511837186765</c:v>
                </c:pt>
                <c:pt idx="94">
                  <c:v>102.0789007337671</c:v>
                </c:pt>
                <c:pt idx="95">
                  <c:v>102.35035303890351</c:v>
                </c:pt>
                <c:pt idx="96">
                  <c:v>102.400941437076</c:v>
                </c:pt>
                <c:pt idx="97">
                  <c:v>102.60103834971621</c:v>
                </c:pt>
                <c:pt idx="98">
                  <c:v>102.363962342517</c:v>
                </c:pt>
                <c:pt idx="99">
                  <c:v>101.927343209193</c:v>
                </c:pt>
                <c:pt idx="100">
                  <c:v>102.3290322580645</c:v>
                </c:pt>
                <c:pt idx="101">
                  <c:v>102.619361068808</c:v>
                </c:pt>
                <c:pt idx="102">
                  <c:v>102.7237712861692</c:v>
                </c:pt>
                <c:pt idx="103">
                  <c:v>103.21147722552951</c:v>
                </c:pt>
                <c:pt idx="104">
                  <c:v>103.6528312335594</c:v>
                </c:pt>
                <c:pt idx="105">
                  <c:v>103.6040980202132</c:v>
                </c:pt>
                <c:pt idx="106">
                  <c:v>103.66516682818769</c:v>
                </c:pt>
                <c:pt idx="107">
                  <c:v>103.9343624532743</c:v>
                </c:pt>
                <c:pt idx="108">
                  <c:v>104.4816142876921</c:v>
                </c:pt>
                <c:pt idx="109">
                  <c:v>104.9340163367022</c:v>
                </c:pt>
                <c:pt idx="110">
                  <c:v>104.3830818219576</c:v>
                </c:pt>
                <c:pt idx="111">
                  <c:v>103.7568461857954</c:v>
                </c:pt>
                <c:pt idx="112">
                  <c:v>104.2356361622594</c:v>
                </c:pt>
                <c:pt idx="113">
                  <c:v>104.4799252388204</c:v>
                </c:pt>
                <c:pt idx="114">
                  <c:v>103.75877059393601</c:v>
                </c:pt>
                <c:pt idx="115">
                  <c:v>103.6519036411463</c:v>
                </c:pt>
                <c:pt idx="116">
                  <c:v>102.81834417831929</c:v>
                </c:pt>
                <c:pt idx="117">
                  <c:v>103.8408002215146</c:v>
                </c:pt>
                <c:pt idx="118">
                  <c:v>104.3395957358438</c:v>
                </c:pt>
                <c:pt idx="119">
                  <c:v>104.2428353869583</c:v>
                </c:pt>
                <c:pt idx="120">
                  <c:v>104.7728921500761</c:v>
                </c:pt>
                <c:pt idx="121">
                  <c:v>104.9757579952928</c:v>
                </c:pt>
                <c:pt idx="122">
                  <c:v>105.0225944898242</c:v>
                </c:pt>
                <c:pt idx="123">
                  <c:v>105.2538418939499</c:v>
                </c:pt>
                <c:pt idx="124">
                  <c:v>104.77811158798281</c:v>
                </c:pt>
                <c:pt idx="125">
                  <c:v>103.8397618717984</c:v>
                </c:pt>
                <c:pt idx="126">
                  <c:v>103.7534542433892</c:v>
                </c:pt>
                <c:pt idx="127">
                  <c:v>104.1305967049702</c:v>
                </c:pt>
                <c:pt idx="128">
                  <c:v>105.042281600443</c:v>
                </c:pt>
                <c:pt idx="129">
                  <c:v>105.4190641007891</c:v>
                </c:pt>
                <c:pt idx="130">
                  <c:v>105.6026581752734</c:v>
                </c:pt>
                <c:pt idx="131">
                  <c:v>105.6791084037104</c:v>
                </c:pt>
                <c:pt idx="132">
                  <c:v>105.6322857538419</c:v>
                </c:pt>
                <c:pt idx="133">
                  <c:v>105.9805067146615</c:v>
                </c:pt>
                <c:pt idx="134">
                  <c:v>105.97314135400801</c:v>
                </c:pt>
                <c:pt idx="135">
                  <c:v>105.5995985047764</c:v>
                </c:pt>
                <c:pt idx="136">
                  <c:v>105.1317319673266</c:v>
                </c:pt>
                <c:pt idx="137">
                  <c:v>104.8533019520974</c:v>
                </c:pt>
                <c:pt idx="138">
                  <c:v>105.2167935760764</c:v>
                </c:pt>
                <c:pt idx="139">
                  <c:v>105.5793991416309</c:v>
                </c:pt>
                <c:pt idx="140">
                  <c:v>105.47582721860719</c:v>
                </c:pt>
                <c:pt idx="141">
                  <c:v>105.918025751073</c:v>
                </c:pt>
                <c:pt idx="142">
                  <c:v>106.1040426415617</c:v>
                </c:pt>
                <c:pt idx="143">
                  <c:v>106.148068669528</c:v>
                </c:pt>
                <c:pt idx="144">
                  <c:v>106.32460196594219</c:v>
                </c:pt>
                <c:pt idx="145">
                  <c:v>106.736037657483</c:v>
                </c:pt>
                <c:pt idx="146">
                  <c:v>105.88569846324241</c:v>
                </c:pt>
                <c:pt idx="147">
                  <c:v>105.1482486501454</c:v>
                </c:pt>
                <c:pt idx="148">
                  <c:v>104.5810881905025</c:v>
                </c:pt>
                <c:pt idx="149">
                  <c:v>104.735234667036</c:v>
                </c:pt>
                <c:pt idx="150">
                  <c:v>104.93275647237989</c:v>
                </c:pt>
                <c:pt idx="151">
                  <c:v>104.5880659005953</c:v>
                </c:pt>
                <c:pt idx="152">
                  <c:v>104.8659421293091</c:v>
                </c:pt>
                <c:pt idx="153">
                  <c:v>105.5355807836079</c:v>
                </c:pt>
                <c:pt idx="154">
                  <c:v>105.1969541741659</c:v>
                </c:pt>
                <c:pt idx="155">
                  <c:v>105.6995985047764</c:v>
                </c:pt>
                <c:pt idx="156">
                  <c:v>105.9501176796345</c:v>
                </c:pt>
                <c:pt idx="157">
                  <c:v>105.72709400526099</c:v>
                </c:pt>
                <c:pt idx="158">
                  <c:v>104.75561401079889</c:v>
                </c:pt>
                <c:pt idx="159">
                  <c:v>103.76047348747061</c:v>
                </c:pt>
                <c:pt idx="160">
                  <c:v>103.7549910009691</c:v>
                </c:pt>
                <c:pt idx="161">
                  <c:v>103.9999307766856</c:v>
                </c:pt>
                <c:pt idx="162">
                  <c:v>103.6898380174442</c:v>
                </c:pt>
                <c:pt idx="163">
                  <c:v>103.5264156167797</c:v>
                </c:pt>
                <c:pt idx="164">
                  <c:v>103.69749411601831</c:v>
                </c:pt>
                <c:pt idx="165">
                  <c:v>103.8755641700125</c:v>
                </c:pt>
                <c:pt idx="166">
                  <c:v>104.0185933822511</c:v>
                </c:pt>
                <c:pt idx="167">
                  <c:v>104.30924823480549</c:v>
                </c:pt>
                <c:pt idx="168">
                  <c:v>104.3193825280354</c:v>
                </c:pt>
                <c:pt idx="169">
                  <c:v>103.1526789422677</c:v>
                </c:pt>
                <c:pt idx="170">
                  <c:v>102.7233836356085</c:v>
                </c:pt>
                <c:pt idx="171">
                  <c:v>103.02043472241451</c:v>
                </c:pt>
                <c:pt idx="172">
                  <c:v>102.9161428769209</c:v>
                </c:pt>
                <c:pt idx="173">
                  <c:v>102.52896303475011</c:v>
                </c:pt>
                <c:pt idx="174">
                  <c:v>102.52905994739029</c:v>
                </c:pt>
                <c:pt idx="175">
                  <c:v>102.43340717153541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2F-4972-8230-A401CE526B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186869888"/>
        <c:axId val="-1186873280"/>
      </c:lineChart>
      <c:catAx>
        <c:axId val="-115223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86877248"/>
        <c:crosses val="autoZero"/>
        <c:auto val="1"/>
        <c:lblAlgn val="ctr"/>
        <c:lblOffset val="100"/>
        <c:tickLblSkip val="3"/>
        <c:noMultiLvlLbl val="0"/>
      </c:catAx>
      <c:valAx>
        <c:axId val="-118687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KAMATNI</a:t>
                </a:r>
                <a:r>
                  <a:rPr lang="hr-HR" baseline="0" dirty="0"/>
                  <a:t> SPREAD u </a:t>
                </a:r>
                <a:r>
                  <a:rPr lang="hr-HR" dirty="0"/>
                  <a:t>postotnim poenima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52237584"/>
        <c:crosses val="autoZero"/>
        <c:crossBetween val="between"/>
      </c:valAx>
      <c:valAx>
        <c:axId val="-11868732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TEČAJ - Indeksni bodovi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86869888"/>
        <c:crosses val="max"/>
        <c:crossBetween val="between"/>
      </c:valAx>
      <c:catAx>
        <c:axId val="-118686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186873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E79F-44A7-AF53-5EBB261E4BCA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9F-44A7-AF53-5EBB261E4BCA}"/>
              </c:ext>
            </c:extLst>
          </c:dPt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F-44A7-AF53-5EBB261E4BCA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F-44A7-AF53-5EBB261E4BCA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9F-44A7-AF53-5EBB261E4BCA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9F-44A7-AF53-5EBB261E4BCA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9F-44A7-AF53-5EBB261E4BCA}"/>
                </c:ext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9F-44A7-AF53-5EBB261E4BCA}"/>
                </c:ext>
              </c:extLst>
            </c:dLbl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9F-44A7-AF53-5EBB261E4BCA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9F-44A7-AF53-5EBB261E4BCA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9F-44A7-AF53-5EBB261E4BCA}"/>
                </c:ext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9F-44A7-AF53-5EBB261E4BCA}"/>
                </c:ext>
              </c:extLst>
            </c:dLbl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F-44A7-AF53-5EBB261E4BCA}"/>
                </c:ext>
              </c:extLst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9F-44A7-AF53-5EBB261E4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List1!$C$2:$D$30</c:f>
              <c:multiLvlStrCache>
                <c:ptCount val="29"/>
                <c:lvl>
                  <c:pt idx="0">
                    <c:v>Litva</c:v>
                  </c:pt>
                  <c:pt idx="1">
                    <c:v>Njemačka</c:v>
                  </c:pt>
                  <c:pt idx="2">
                    <c:v>Nizozemska</c:v>
                  </c:pt>
                  <c:pt idx="3">
                    <c:v>Luksemburg</c:v>
                  </c:pt>
                  <c:pt idx="4">
                    <c:v>Austrija</c:v>
                  </c:pt>
                  <c:pt idx="5">
                    <c:v>Finska</c:v>
                  </c:pt>
                  <c:pt idx="6">
                    <c:v>Francuska</c:v>
                  </c:pt>
                  <c:pt idx="7">
                    <c:v>Belgija</c:v>
                  </c:pt>
                  <c:pt idx="8">
                    <c:v>Irska</c:v>
                  </c:pt>
                  <c:pt idx="9">
                    <c:v>Slovačka</c:v>
                  </c:pt>
                  <c:pt idx="10">
                    <c:v>Latvija</c:v>
                  </c:pt>
                  <c:pt idx="11">
                    <c:v>Slovenija</c:v>
                  </c:pt>
                  <c:pt idx="12">
                    <c:v>Malta</c:v>
                  </c:pt>
                  <c:pt idx="13">
                    <c:v>Španjolska</c:v>
                  </c:pt>
                  <c:pt idx="14">
                    <c:v>Italija</c:v>
                  </c:pt>
                  <c:pt idx="15">
                    <c:v>Cipar</c:v>
                  </c:pt>
                  <c:pt idx="16">
                    <c:v>Portugal</c:v>
                  </c:pt>
                  <c:pt idx="17">
                    <c:v>Grčka</c:v>
                  </c:pt>
                  <c:pt idx="19">
                    <c:v>Danska</c:v>
                  </c:pt>
                  <c:pt idx="20">
                    <c:v>UK</c:v>
                  </c:pt>
                  <c:pt idx="22">
                    <c:v>Švedska</c:v>
                  </c:pt>
                  <c:pt idx="23">
                    <c:v>Češka</c:v>
                  </c:pt>
                  <c:pt idx="24">
                    <c:v>Bugarska</c:v>
                  </c:pt>
                  <c:pt idx="25">
                    <c:v>Hrvatska</c:v>
                  </c:pt>
                  <c:pt idx="26">
                    <c:v>Mađarska</c:v>
                  </c:pt>
                  <c:pt idx="27">
                    <c:v>Poljska</c:v>
                  </c:pt>
                  <c:pt idx="28">
                    <c:v>Rumunjska</c:v>
                  </c:pt>
                </c:lvl>
                <c:lvl>
                  <c:pt idx="0">
                    <c:v>Članice europodručja</c:v>
                  </c:pt>
                  <c:pt idx="19">
                    <c:v>Članice izvan europodručja</c:v>
                  </c:pt>
                </c:lvl>
              </c:multiLvlStrCache>
            </c:multiLvlStrRef>
          </c:cat>
          <c:val>
            <c:numRef>
              <c:f>List1!$E$2:$E$30</c:f>
              <c:numCache>
                <c:formatCode>General</c:formatCode>
                <c:ptCount val="29"/>
                <c:pt idx="0">
                  <c:v>0.31</c:v>
                </c:pt>
                <c:pt idx="1">
                  <c:v>0.35</c:v>
                </c:pt>
                <c:pt idx="2">
                  <c:v>0.54</c:v>
                </c:pt>
                <c:pt idx="3">
                  <c:v>0.56999999999999995</c:v>
                </c:pt>
                <c:pt idx="4">
                  <c:v>0.61</c:v>
                </c:pt>
                <c:pt idx="5">
                  <c:v>0.65</c:v>
                </c:pt>
                <c:pt idx="6">
                  <c:v>0.71</c:v>
                </c:pt>
                <c:pt idx="7">
                  <c:v>0.73</c:v>
                </c:pt>
                <c:pt idx="8">
                  <c:v>0.73</c:v>
                </c:pt>
                <c:pt idx="9">
                  <c:v>0.83</c:v>
                </c:pt>
                <c:pt idx="10">
                  <c:v>0.85</c:v>
                </c:pt>
                <c:pt idx="11">
                  <c:v>1.0900000000000001</c:v>
                </c:pt>
                <c:pt idx="12">
                  <c:v>1.23</c:v>
                </c:pt>
                <c:pt idx="13">
                  <c:v>1.48</c:v>
                </c:pt>
                <c:pt idx="14">
                  <c:v>2.11</c:v>
                </c:pt>
                <c:pt idx="15">
                  <c:v>2.4900000000000002</c:v>
                </c:pt>
                <c:pt idx="16">
                  <c:v>2.83</c:v>
                </c:pt>
                <c:pt idx="17">
                  <c:v>5.55</c:v>
                </c:pt>
                <c:pt idx="19">
                  <c:v>0.55000000000000004</c:v>
                </c:pt>
                <c:pt idx="20">
                  <c:v>0.98</c:v>
                </c:pt>
                <c:pt idx="22">
                  <c:v>0.63</c:v>
                </c:pt>
                <c:pt idx="23">
                  <c:v>0.83</c:v>
                </c:pt>
                <c:pt idx="24">
                  <c:v>1.7</c:v>
                </c:pt>
                <c:pt idx="25">
                  <c:v>2.87</c:v>
                </c:pt>
                <c:pt idx="26">
                  <c:v>3.05</c:v>
                </c:pt>
                <c:pt idx="27">
                  <c:v>3.33</c:v>
                </c:pt>
                <c:pt idx="28">
                  <c:v>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79F-44A7-AF53-5EBB261E4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51300800"/>
        <c:axId val="-1201540768"/>
      </c:barChart>
      <c:catAx>
        <c:axId val="-11513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201540768"/>
        <c:crosses val="autoZero"/>
        <c:auto val="1"/>
        <c:lblAlgn val="ctr"/>
        <c:lblOffset val="100"/>
        <c:noMultiLvlLbl val="0"/>
      </c:catAx>
      <c:valAx>
        <c:axId val="-120154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Posto godišnje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5130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List1!$U$2</c:f>
              <c:strCache>
                <c:ptCount val="1"/>
                <c:pt idx="0">
                  <c:v>Nominalna kamatna stopa na stambene kredite s valutnom klauzulom u Hrvatskoj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List1!$Q$3:$R$174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7">
                  <c:v>2017.</c:v>
                </c:pt>
                <c:pt idx="168">
                  <c:v>2017.</c:v>
                </c:pt>
              </c:strCache>
            </c:strRef>
          </c:cat>
          <c:val>
            <c:numRef>
              <c:f>List1!$U$3:$U$174</c:f>
              <c:numCache>
                <c:formatCode>#,##0.0</c:formatCode>
                <c:ptCount val="172"/>
                <c:pt idx="0">
                  <c:v>7.24</c:v>
                </c:pt>
                <c:pt idx="1">
                  <c:v>7.21</c:v>
                </c:pt>
                <c:pt idx="2">
                  <c:v>7.18</c:v>
                </c:pt>
                <c:pt idx="3">
                  <c:v>7.08</c:v>
                </c:pt>
                <c:pt idx="4">
                  <c:v>7.1199999999999983</c:v>
                </c:pt>
                <c:pt idx="5">
                  <c:v>7.02</c:v>
                </c:pt>
                <c:pt idx="6">
                  <c:v>7.04</c:v>
                </c:pt>
                <c:pt idx="7">
                  <c:v>7.18</c:v>
                </c:pt>
                <c:pt idx="8">
                  <c:v>7.1</c:v>
                </c:pt>
                <c:pt idx="9">
                  <c:v>7.18</c:v>
                </c:pt>
                <c:pt idx="10">
                  <c:v>6.92</c:v>
                </c:pt>
                <c:pt idx="11">
                  <c:v>6.02</c:v>
                </c:pt>
                <c:pt idx="12">
                  <c:v>5.38</c:v>
                </c:pt>
                <c:pt idx="13">
                  <c:v>6.6199999999999983</c:v>
                </c:pt>
                <c:pt idx="14">
                  <c:v>6.81</c:v>
                </c:pt>
                <c:pt idx="15">
                  <c:v>6.84</c:v>
                </c:pt>
                <c:pt idx="16">
                  <c:v>6.71</c:v>
                </c:pt>
                <c:pt idx="17">
                  <c:v>6.02</c:v>
                </c:pt>
                <c:pt idx="18">
                  <c:v>6.09</c:v>
                </c:pt>
                <c:pt idx="19">
                  <c:v>5.79</c:v>
                </c:pt>
                <c:pt idx="20">
                  <c:v>5.73</c:v>
                </c:pt>
                <c:pt idx="21">
                  <c:v>6.74</c:v>
                </c:pt>
                <c:pt idx="22">
                  <c:v>5.87</c:v>
                </c:pt>
                <c:pt idx="23">
                  <c:v>5.71</c:v>
                </c:pt>
                <c:pt idx="24">
                  <c:v>5.71</c:v>
                </c:pt>
                <c:pt idx="25">
                  <c:v>5.52</c:v>
                </c:pt>
                <c:pt idx="26">
                  <c:v>5.44</c:v>
                </c:pt>
                <c:pt idx="27">
                  <c:v>5.46</c:v>
                </c:pt>
                <c:pt idx="28">
                  <c:v>5.27</c:v>
                </c:pt>
                <c:pt idx="29">
                  <c:v>5.0199999999999996</c:v>
                </c:pt>
                <c:pt idx="30">
                  <c:v>4.9800000000000004</c:v>
                </c:pt>
                <c:pt idx="31">
                  <c:v>4.9800000000000004</c:v>
                </c:pt>
                <c:pt idx="32">
                  <c:v>5.1199999999999983</c:v>
                </c:pt>
                <c:pt idx="33">
                  <c:v>5.0199999999999996</c:v>
                </c:pt>
                <c:pt idx="34">
                  <c:v>4.9800000000000004</c:v>
                </c:pt>
                <c:pt idx="35">
                  <c:v>4.95</c:v>
                </c:pt>
                <c:pt idx="36">
                  <c:v>4.91</c:v>
                </c:pt>
                <c:pt idx="37">
                  <c:v>4.8899999999999997</c:v>
                </c:pt>
                <c:pt idx="38">
                  <c:v>4.9000000000000004</c:v>
                </c:pt>
                <c:pt idx="39">
                  <c:v>4.84</c:v>
                </c:pt>
                <c:pt idx="40">
                  <c:v>4.8099999999999996</c:v>
                </c:pt>
                <c:pt idx="41">
                  <c:v>4.7300000000000004</c:v>
                </c:pt>
                <c:pt idx="42">
                  <c:v>4.74</c:v>
                </c:pt>
                <c:pt idx="43">
                  <c:v>4.76</c:v>
                </c:pt>
                <c:pt idx="44">
                  <c:v>4.8599999999999977</c:v>
                </c:pt>
                <c:pt idx="45">
                  <c:v>4.84</c:v>
                </c:pt>
                <c:pt idx="46">
                  <c:v>4.74</c:v>
                </c:pt>
                <c:pt idx="47">
                  <c:v>4.75</c:v>
                </c:pt>
                <c:pt idx="48">
                  <c:v>4.75</c:v>
                </c:pt>
                <c:pt idx="49">
                  <c:v>4.8</c:v>
                </c:pt>
                <c:pt idx="50">
                  <c:v>4.87</c:v>
                </c:pt>
                <c:pt idx="51">
                  <c:v>4.8499999999999996</c:v>
                </c:pt>
                <c:pt idx="52">
                  <c:v>4.9000000000000004</c:v>
                </c:pt>
                <c:pt idx="53">
                  <c:v>4.8599999999999977</c:v>
                </c:pt>
                <c:pt idx="54">
                  <c:v>4.92</c:v>
                </c:pt>
                <c:pt idx="55">
                  <c:v>4.92</c:v>
                </c:pt>
                <c:pt idx="56">
                  <c:v>4.96</c:v>
                </c:pt>
                <c:pt idx="57">
                  <c:v>5.13</c:v>
                </c:pt>
                <c:pt idx="58">
                  <c:v>5.23</c:v>
                </c:pt>
                <c:pt idx="59">
                  <c:v>5.1199999999999983</c:v>
                </c:pt>
                <c:pt idx="60">
                  <c:v>4.8199999999999976</c:v>
                </c:pt>
                <c:pt idx="61">
                  <c:v>5.44</c:v>
                </c:pt>
                <c:pt idx="62">
                  <c:v>5.6499999999999977</c:v>
                </c:pt>
                <c:pt idx="63">
                  <c:v>5.75</c:v>
                </c:pt>
                <c:pt idx="64">
                  <c:v>5.84</c:v>
                </c:pt>
                <c:pt idx="65">
                  <c:v>5.85</c:v>
                </c:pt>
                <c:pt idx="66">
                  <c:v>5.9</c:v>
                </c:pt>
                <c:pt idx="67">
                  <c:v>5.96</c:v>
                </c:pt>
                <c:pt idx="68">
                  <c:v>5.98</c:v>
                </c:pt>
                <c:pt idx="69">
                  <c:v>6.04</c:v>
                </c:pt>
                <c:pt idx="70">
                  <c:v>6.06</c:v>
                </c:pt>
                <c:pt idx="71">
                  <c:v>6.08</c:v>
                </c:pt>
                <c:pt idx="72">
                  <c:v>6.18</c:v>
                </c:pt>
                <c:pt idx="73">
                  <c:v>6.21</c:v>
                </c:pt>
                <c:pt idx="74">
                  <c:v>6.1899999999999986</c:v>
                </c:pt>
                <c:pt idx="75">
                  <c:v>6.27</c:v>
                </c:pt>
                <c:pt idx="76">
                  <c:v>6.33</c:v>
                </c:pt>
                <c:pt idx="77">
                  <c:v>6.28</c:v>
                </c:pt>
                <c:pt idx="78">
                  <c:v>6.49</c:v>
                </c:pt>
                <c:pt idx="79">
                  <c:v>6.45</c:v>
                </c:pt>
                <c:pt idx="80">
                  <c:v>6.55</c:v>
                </c:pt>
                <c:pt idx="81">
                  <c:v>6.41</c:v>
                </c:pt>
                <c:pt idx="82">
                  <c:v>6.5</c:v>
                </c:pt>
                <c:pt idx="83">
                  <c:v>6.45</c:v>
                </c:pt>
                <c:pt idx="84">
                  <c:v>6.41</c:v>
                </c:pt>
                <c:pt idx="85">
                  <c:v>6.39</c:v>
                </c:pt>
                <c:pt idx="86">
                  <c:v>6.41</c:v>
                </c:pt>
                <c:pt idx="87">
                  <c:v>6.37</c:v>
                </c:pt>
                <c:pt idx="88">
                  <c:v>6.43</c:v>
                </c:pt>
                <c:pt idx="89">
                  <c:v>6.46</c:v>
                </c:pt>
                <c:pt idx="90">
                  <c:v>6.38</c:v>
                </c:pt>
                <c:pt idx="91">
                  <c:v>6.3</c:v>
                </c:pt>
                <c:pt idx="92">
                  <c:v>6.33</c:v>
                </c:pt>
                <c:pt idx="93">
                  <c:v>6.1499999999999986</c:v>
                </c:pt>
                <c:pt idx="94">
                  <c:v>6.1599999999999984</c:v>
                </c:pt>
                <c:pt idx="95">
                  <c:v>6.02</c:v>
                </c:pt>
                <c:pt idx="96">
                  <c:v>6.02</c:v>
                </c:pt>
                <c:pt idx="97">
                  <c:v>6.01</c:v>
                </c:pt>
                <c:pt idx="98">
                  <c:v>5.93</c:v>
                </c:pt>
                <c:pt idx="99">
                  <c:v>5.77</c:v>
                </c:pt>
                <c:pt idx="100">
                  <c:v>5.6</c:v>
                </c:pt>
                <c:pt idx="101">
                  <c:v>5.25</c:v>
                </c:pt>
                <c:pt idx="102">
                  <c:v>5.1899999999999986</c:v>
                </c:pt>
                <c:pt idx="103">
                  <c:v>5.0999999999999996</c:v>
                </c:pt>
                <c:pt idx="104">
                  <c:v>5.1499999999999986</c:v>
                </c:pt>
                <c:pt idx="105">
                  <c:v>5.1499999999999986</c:v>
                </c:pt>
                <c:pt idx="106">
                  <c:v>5.3199999999999976</c:v>
                </c:pt>
                <c:pt idx="107">
                  <c:v>5.6405882269423397</c:v>
                </c:pt>
                <c:pt idx="108">
                  <c:v>5.7050402612943136</c:v>
                </c:pt>
                <c:pt idx="109">
                  <c:v>5.6669572276014941</c:v>
                </c:pt>
                <c:pt idx="110">
                  <c:v>5.6158891863164646</c:v>
                </c:pt>
                <c:pt idx="111">
                  <c:v>5.2374974678009316</c:v>
                </c:pt>
                <c:pt idx="112">
                  <c:v>5.5478853511341946</c:v>
                </c:pt>
                <c:pt idx="113">
                  <c:v>5.4617917042881281</c:v>
                </c:pt>
                <c:pt idx="114">
                  <c:v>5.6439810971507978</c:v>
                </c:pt>
                <c:pt idx="115">
                  <c:v>5.5694247088182181</c:v>
                </c:pt>
                <c:pt idx="116">
                  <c:v>5.6177930975680743</c:v>
                </c:pt>
                <c:pt idx="117">
                  <c:v>5.5784842200728821</c:v>
                </c:pt>
                <c:pt idx="118">
                  <c:v>5.1487770915340958</c:v>
                </c:pt>
                <c:pt idx="119">
                  <c:v>5.1954249899027696</c:v>
                </c:pt>
                <c:pt idx="120">
                  <c:v>5.3462217238239269</c:v>
                </c:pt>
                <c:pt idx="121">
                  <c:v>5.0747008388730297</c:v>
                </c:pt>
                <c:pt idx="122">
                  <c:v>4.9263442874698624</c:v>
                </c:pt>
                <c:pt idx="123">
                  <c:v>4.7534521707003821</c:v>
                </c:pt>
                <c:pt idx="124">
                  <c:v>4.9948060062207089</c:v>
                </c:pt>
                <c:pt idx="125">
                  <c:v>4.8995780226780754</c:v>
                </c:pt>
                <c:pt idx="126">
                  <c:v>5.0203091470927816</c:v>
                </c:pt>
                <c:pt idx="127">
                  <c:v>4.9777111993895522</c:v>
                </c:pt>
                <c:pt idx="128">
                  <c:v>4.6466354737877973</c:v>
                </c:pt>
                <c:pt idx="129">
                  <c:v>4.96092789391286</c:v>
                </c:pt>
                <c:pt idx="130">
                  <c:v>4.9866143655187338</c:v>
                </c:pt>
                <c:pt idx="131">
                  <c:v>5.0556016572330771</c:v>
                </c:pt>
                <c:pt idx="132">
                  <c:v>4.3191052040853846</c:v>
                </c:pt>
                <c:pt idx="133">
                  <c:v>5.0906968101701189</c:v>
                </c:pt>
                <c:pt idx="134">
                  <c:v>4.5284835927801357</c:v>
                </c:pt>
                <c:pt idx="135">
                  <c:v>5.0808912172817706</c:v>
                </c:pt>
                <c:pt idx="136">
                  <c:v>4.987997441252026</c:v>
                </c:pt>
                <c:pt idx="137">
                  <c:v>5.2302829812944758</c:v>
                </c:pt>
                <c:pt idx="138">
                  <c:v>5.0861710085293614</c:v>
                </c:pt>
                <c:pt idx="139">
                  <c:v>5.0933563618138011</c:v>
                </c:pt>
                <c:pt idx="140">
                  <c:v>5.1531474696185464</c:v>
                </c:pt>
                <c:pt idx="141">
                  <c:v>5.1759405027638312</c:v>
                </c:pt>
                <c:pt idx="142">
                  <c:v>5.2152524372602462</c:v>
                </c:pt>
                <c:pt idx="143">
                  <c:v>5.159577934847805</c:v>
                </c:pt>
                <c:pt idx="144">
                  <c:v>5.4072081767691396</c:v>
                </c:pt>
                <c:pt idx="145">
                  <c:v>4.7084739723799274</c:v>
                </c:pt>
                <c:pt idx="146">
                  <c:v>5.0110203822205408</c:v>
                </c:pt>
                <c:pt idx="147">
                  <c:v>5.0178952946189863</c:v>
                </c:pt>
                <c:pt idx="148">
                  <c:v>4.9474220657096009</c:v>
                </c:pt>
                <c:pt idx="149">
                  <c:v>4.9774355369117913</c:v>
                </c:pt>
                <c:pt idx="150">
                  <c:v>5.1571942512179767</c:v>
                </c:pt>
                <c:pt idx="151">
                  <c:v>4.9338777560020937</c:v>
                </c:pt>
                <c:pt idx="152">
                  <c:v>4.8974534336837516</c:v>
                </c:pt>
                <c:pt idx="153">
                  <c:v>4.810217015729263</c:v>
                </c:pt>
                <c:pt idx="154">
                  <c:v>5.127865791290251</c:v>
                </c:pt>
                <c:pt idx="155">
                  <c:v>5.6390566929649477</c:v>
                </c:pt>
                <c:pt idx="156">
                  <c:v>5.6733540151390711</c:v>
                </c:pt>
                <c:pt idx="157">
                  <c:v>5.5463165253560103</c:v>
                </c:pt>
                <c:pt idx="158">
                  <c:v>5.5923015767943376</c:v>
                </c:pt>
                <c:pt idx="159">
                  <c:v>5.2908951811423748</c:v>
                </c:pt>
                <c:pt idx="160">
                  <c:v>4.84875776430155</c:v>
                </c:pt>
                <c:pt idx="161">
                  <c:v>4.8706474454194071</c:v>
                </c:pt>
                <c:pt idx="162">
                  <c:v>4.6337567313437544</c:v>
                </c:pt>
                <c:pt idx="163">
                  <c:v>4.4800847143986671</c:v>
                </c:pt>
                <c:pt idx="164">
                  <c:v>4.3633446426143356</c:v>
                </c:pt>
                <c:pt idx="165">
                  <c:v>4.2247354774579131</c:v>
                </c:pt>
                <c:pt idx="166">
                  <c:v>4.1187947792091606</c:v>
                </c:pt>
                <c:pt idx="167">
                  <c:v>4.0103787986330799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0E-4EAB-9B30-1310B7AE18EC}"/>
            </c:ext>
          </c:extLst>
        </c:ser>
        <c:ser>
          <c:idx val="3"/>
          <c:order val="1"/>
          <c:tx>
            <c:strRef>
              <c:f>List1!$V$2</c:f>
              <c:strCache>
                <c:ptCount val="1"/>
                <c:pt idx="0">
                  <c:v>Nominalna kamatna stopa na stambene kredite u eurozoni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List1!$Q$3:$R$174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7">
                  <c:v>2017.</c:v>
                </c:pt>
                <c:pt idx="168">
                  <c:v>2017.</c:v>
                </c:pt>
              </c:strCache>
            </c:strRef>
          </c:cat>
          <c:val>
            <c:numRef>
              <c:f>List1!$V$3:$V$174</c:f>
              <c:numCache>
                <c:formatCode>#,##0.0</c:formatCode>
                <c:ptCount val="172"/>
                <c:pt idx="0">
                  <c:v>5.1599999999999984</c:v>
                </c:pt>
                <c:pt idx="1">
                  <c:v>5.07</c:v>
                </c:pt>
                <c:pt idx="2">
                  <c:v>5.03</c:v>
                </c:pt>
                <c:pt idx="3">
                  <c:v>5.01</c:v>
                </c:pt>
                <c:pt idx="4">
                  <c:v>4.9000000000000004</c:v>
                </c:pt>
                <c:pt idx="5">
                  <c:v>4.79</c:v>
                </c:pt>
                <c:pt idx="6">
                  <c:v>4.67</c:v>
                </c:pt>
                <c:pt idx="7">
                  <c:v>4.68</c:v>
                </c:pt>
                <c:pt idx="8">
                  <c:v>4.7300000000000004</c:v>
                </c:pt>
                <c:pt idx="9">
                  <c:v>4.78</c:v>
                </c:pt>
                <c:pt idx="10">
                  <c:v>4.84</c:v>
                </c:pt>
                <c:pt idx="11">
                  <c:v>4.8899999999999997</c:v>
                </c:pt>
                <c:pt idx="12">
                  <c:v>4.8599999999999977</c:v>
                </c:pt>
                <c:pt idx="13">
                  <c:v>4.83</c:v>
                </c:pt>
                <c:pt idx="14">
                  <c:v>4.74</c:v>
                </c:pt>
                <c:pt idx="15">
                  <c:v>4.74</c:v>
                </c:pt>
                <c:pt idx="16">
                  <c:v>4.67</c:v>
                </c:pt>
                <c:pt idx="17">
                  <c:v>4.71</c:v>
                </c:pt>
                <c:pt idx="18">
                  <c:v>4.71</c:v>
                </c:pt>
                <c:pt idx="19">
                  <c:v>4.67</c:v>
                </c:pt>
                <c:pt idx="20">
                  <c:v>4.67</c:v>
                </c:pt>
                <c:pt idx="21">
                  <c:v>4.6399999999999997</c:v>
                </c:pt>
                <c:pt idx="22">
                  <c:v>4.59</c:v>
                </c:pt>
                <c:pt idx="23">
                  <c:v>4.43</c:v>
                </c:pt>
                <c:pt idx="24">
                  <c:v>4.45</c:v>
                </c:pt>
                <c:pt idx="25">
                  <c:v>4.33</c:v>
                </c:pt>
                <c:pt idx="26">
                  <c:v>4.2699999999999996</c:v>
                </c:pt>
                <c:pt idx="27">
                  <c:v>4.29</c:v>
                </c:pt>
                <c:pt idx="28">
                  <c:v>4.2</c:v>
                </c:pt>
                <c:pt idx="29">
                  <c:v>4.1099999999999994</c:v>
                </c:pt>
                <c:pt idx="30">
                  <c:v>4.0599999999999996</c:v>
                </c:pt>
                <c:pt idx="31">
                  <c:v>4.01</c:v>
                </c:pt>
                <c:pt idx="32">
                  <c:v>3.97</c:v>
                </c:pt>
                <c:pt idx="33">
                  <c:v>3.96</c:v>
                </c:pt>
                <c:pt idx="34">
                  <c:v>3.98</c:v>
                </c:pt>
                <c:pt idx="35">
                  <c:v>4.01</c:v>
                </c:pt>
                <c:pt idx="36">
                  <c:v>4.07</c:v>
                </c:pt>
                <c:pt idx="37">
                  <c:v>4.0599999999999996</c:v>
                </c:pt>
                <c:pt idx="38">
                  <c:v>4.0999999999999996</c:v>
                </c:pt>
                <c:pt idx="39">
                  <c:v>4.17</c:v>
                </c:pt>
                <c:pt idx="40">
                  <c:v>4.2</c:v>
                </c:pt>
                <c:pt idx="41">
                  <c:v>4.25</c:v>
                </c:pt>
                <c:pt idx="42">
                  <c:v>4.3499999999999996</c:v>
                </c:pt>
                <c:pt idx="43">
                  <c:v>4.4000000000000004</c:v>
                </c:pt>
                <c:pt idx="44">
                  <c:v>4.45</c:v>
                </c:pt>
                <c:pt idx="45">
                  <c:v>4.47</c:v>
                </c:pt>
                <c:pt idx="46">
                  <c:v>4.47</c:v>
                </c:pt>
                <c:pt idx="47">
                  <c:v>4.49</c:v>
                </c:pt>
                <c:pt idx="48">
                  <c:v>4.5</c:v>
                </c:pt>
                <c:pt idx="49">
                  <c:v>4.6099999999999977</c:v>
                </c:pt>
                <c:pt idx="50">
                  <c:v>4.6199999999999983</c:v>
                </c:pt>
                <c:pt idx="51">
                  <c:v>4.67</c:v>
                </c:pt>
                <c:pt idx="52">
                  <c:v>4.74</c:v>
                </c:pt>
                <c:pt idx="53">
                  <c:v>4.8199999999999976</c:v>
                </c:pt>
                <c:pt idx="54">
                  <c:v>4.91</c:v>
                </c:pt>
                <c:pt idx="55">
                  <c:v>4.9000000000000004</c:v>
                </c:pt>
                <c:pt idx="56">
                  <c:v>5.0199999999999996</c:v>
                </c:pt>
                <c:pt idx="57">
                  <c:v>5.1099999999999994</c:v>
                </c:pt>
                <c:pt idx="58">
                  <c:v>5.1099999999999994</c:v>
                </c:pt>
                <c:pt idx="59">
                  <c:v>5.18</c:v>
                </c:pt>
                <c:pt idx="60">
                  <c:v>5.14</c:v>
                </c:pt>
                <c:pt idx="61">
                  <c:v>5.1099999999999994</c:v>
                </c:pt>
                <c:pt idx="62">
                  <c:v>5.1099999999999994</c:v>
                </c:pt>
                <c:pt idx="63">
                  <c:v>5.1199999999999983</c:v>
                </c:pt>
                <c:pt idx="64">
                  <c:v>5.13</c:v>
                </c:pt>
                <c:pt idx="65">
                  <c:v>5.2</c:v>
                </c:pt>
                <c:pt idx="66">
                  <c:v>5.34</c:v>
                </c:pt>
                <c:pt idx="67">
                  <c:v>5.26</c:v>
                </c:pt>
                <c:pt idx="68">
                  <c:v>5.37</c:v>
                </c:pt>
                <c:pt idx="69">
                  <c:v>5.37</c:v>
                </c:pt>
                <c:pt idx="70">
                  <c:v>5.28</c:v>
                </c:pt>
                <c:pt idx="71">
                  <c:v>5.13</c:v>
                </c:pt>
                <c:pt idx="72">
                  <c:v>5</c:v>
                </c:pt>
                <c:pt idx="73">
                  <c:v>4.8899999999999997</c:v>
                </c:pt>
                <c:pt idx="74">
                  <c:v>4.72</c:v>
                </c:pt>
                <c:pt idx="75">
                  <c:v>4.68</c:v>
                </c:pt>
                <c:pt idx="76">
                  <c:v>4.58</c:v>
                </c:pt>
                <c:pt idx="77">
                  <c:v>4.58</c:v>
                </c:pt>
                <c:pt idx="78">
                  <c:v>4.54</c:v>
                </c:pt>
                <c:pt idx="79">
                  <c:v>4.45</c:v>
                </c:pt>
                <c:pt idx="80">
                  <c:v>4.45</c:v>
                </c:pt>
                <c:pt idx="81">
                  <c:v>4.4000000000000004</c:v>
                </c:pt>
                <c:pt idx="82">
                  <c:v>4.3199999999999976</c:v>
                </c:pt>
                <c:pt idx="83">
                  <c:v>4.26</c:v>
                </c:pt>
                <c:pt idx="84">
                  <c:v>4.26</c:v>
                </c:pt>
                <c:pt idx="85">
                  <c:v>4.18</c:v>
                </c:pt>
                <c:pt idx="86">
                  <c:v>4.1499999999999986</c:v>
                </c:pt>
                <c:pt idx="87">
                  <c:v>4.1199999999999983</c:v>
                </c:pt>
                <c:pt idx="88">
                  <c:v>4.01</c:v>
                </c:pt>
                <c:pt idx="89">
                  <c:v>3.9</c:v>
                </c:pt>
                <c:pt idx="90">
                  <c:v>3.84</c:v>
                </c:pt>
                <c:pt idx="91">
                  <c:v>3.8</c:v>
                </c:pt>
                <c:pt idx="92">
                  <c:v>3.74</c:v>
                </c:pt>
                <c:pt idx="93">
                  <c:v>3.69</c:v>
                </c:pt>
                <c:pt idx="94">
                  <c:v>3.7</c:v>
                </c:pt>
                <c:pt idx="95">
                  <c:v>3.71</c:v>
                </c:pt>
                <c:pt idx="96">
                  <c:v>3.84</c:v>
                </c:pt>
                <c:pt idx="97">
                  <c:v>3.92</c:v>
                </c:pt>
                <c:pt idx="98">
                  <c:v>4.01</c:v>
                </c:pt>
                <c:pt idx="99">
                  <c:v>4.1499999999999986</c:v>
                </c:pt>
                <c:pt idx="100">
                  <c:v>4.18</c:v>
                </c:pt>
                <c:pt idx="101">
                  <c:v>4.18</c:v>
                </c:pt>
                <c:pt idx="102">
                  <c:v>4.1899999999999986</c:v>
                </c:pt>
                <c:pt idx="103">
                  <c:v>4.1499999999999986</c:v>
                </c:pt>
                <c:pt idx="104">
                  <c:v>4.0199999999999996</c:v>
                </c:pt>
                <c:pt idx="105">
                  <c:v>3.94</c:v>
                </c:pt>
                <c:pt idx="106">
                  <c:v>3.94</c:v>
                </c:pt>
                <c:pt idx="107">
                  <c:v>3.95</c:v>
                </c:pt>
                <c:pt idx="108">
                  <c:v>4.03</c:v>
                </c:pt>
                <c:pt idx="109">
                  <c:v>3.95</c:v>
                </c:pt>
                <c:pt idx="110">
                  <c:v>3.91</c:v>
                </c:pt>
                <c:pt idx="111">
                  <c:v>3.96</c:v>
                </c:pt>
                <c:pt idx="112">
                  <c:v>3.84</c:v>
                </c:pt>
                <c:pt idx="113">
                  <c:v>3.69</c:v>
                </c:pt>
                <c:pt idx="114">
                  <c:v>3.62</c:v>
                </c:pt>
                <c:pt idx="115">
                  <c:v>3.52</c:v>
                </c:pt>
                <c:pt idx="116">
                  <c:v>3.49</c:v>
                </c:pt>
                <c:pt idx="117">
                  <c:v>3.49</c:v>
                </c:pt>
                <c:pt idx="118">
                  <c:v>3.4</c:v>
                </c:pt>
                <c:pt idx="119">
                  <c:v>3.45</c:v>
                </c:pt>
                <c:pt idx="120">
                  <c:v>3.35</c:v>
                </c:pt>
                <c:pt idx="121">
                  <c:v>3.35</c:v>
                </c:pt>
                <c:pt idx="122">
                  <c:v>3.34</c:v>
                </c:pt>
                <c:pt idx="123">
                  <c:v>3.34</c:v>
                </c:pt>
                <c:pt idx="124">
                  <c:v>3.22</c:v>
                </c:pt>
                <c:pt idx="125">
                  <c:v>3.15</c:v>
                </c:pt>
                <c:pt idx="126">
                  <c:v>3.17</c:v>
                </c:pt>
                <c:pt idx="127">
                  <c:v>3.18</c:v>
                </c:pt>
                <c:pt idx="128">
                  <c:v>3.25</c:v>
                </c:pt>
                <c:pt idx="129">
                  <c:v>3.27</c:v>
                </c:pt>
                <c:pt idx="130">
                  <c:v>3.31</c:v>
                </c:pt>
                <c:pt idx="131">
                  <c:v>3.32</c:v>
                </c:pt>
                <c:pt idx="132">
                  <c:v>3.31</c:v>
                </c:pt>
                <c:pt idx="133">
                  <c:v>3.27</c:v>
                </c:pt>
                <c:pt idx="134">
                  <c:v>3.23</c:v>
                </c:pt>
                <c:pt idx="135">
                  <c:v>3.24</c:v>
                </c:pt>
                <c:pt idx="136">
                  <c:v>3.14</c:v>
                </c:pt>
                <c:pt idx="137">
                  <c:v>3.09</c:v>
                </c:pt>
                <c:pt idx="138">
                  <c:v>2.99</c:v>
                </c:pt>
                <c:pt idx="139">
                  <c:v>2.87</c:v>
                </c:pt>
                <c:pt idx="140">
                  <c:v>2.82</c:v>
                </c:pt>
                <c:pt idx="141">
                  <c:v>2.78</c:v>
                </c:pt>
                <c:pt idx="142">
                  <c:v>2.72</c:v>
                </c:pt>
                <c:pt idx="143">
                  <c:v>2.67</c:v>
                </c:pt>
                <c:pt idx="144">
                  <c:v>2.44</c:v>
                </c:pt>
                <c:pt idx="145">
                  <c:v>2.4900000000000002</c:v>
                </c:pt>
                <c:pt idx="146">
                  <c:v>2.29</c:v>
                </c:pt>
                <c:pt idx="147">
                  <c:v>2.35</c:v>
                </c:pt>
                <c:pt idx="148">
                  <c:v>2.29</c:v>
                </c:pt>
                <c:pt idx="149">
                  <c:v>2.31</c:v>
                </c:pt>
                <c:pt idx="150">
                  <c:v>2.36</c:v>
                </c:pt>
                <c:pt idx="151">
                  <c:v>2.33</c:v>
                </c:pt>
                <c:pt idx="152">
                  <c:v>2.38</c:v>
                </c:pt>
                <c:pt idx="153">
                  <c:v>2.41</c:v>
                </c:pt>
                <c:pt idx="154">
                  <c:v>2.4500000000000002</c:v>
                </c:pt>
                <c:pt idx="155">
                  <c:v>2.42</c:v>
                </c:pt>
                <c:pt idx="156">
                  <c:v>2.4</c:v>
                </c:pt>
                <c:pt idx="157">
                  <c:v>2.33</c:v>
                </c:pt>
                <c:pt idx="158">
                  <c:v>2.2400000000000002</c:v>
                </c:pt>
                <c:pt idx="159">
                  <c:v>2.23</c:v>
                </c:pt>
                <c:pt idx="160">
                  <c:v>2.12</c:v>
                </c:pt>
                <c:pt idx="161">
                  <c:v>2.0099999999999998</c:v>
                </c:pt>
                <c:pt idx="162">
                  <c:v>1.96</c:v>
                </c:pt>
                <c:pt idx="163">
                  <c:v>1.88</c:v>
                </c:pt>
                <c:pt idx="164">
                  <c:v>1.85</c:v>
                </c:pt>
                <c:pt idx="165">
                  <c:v>1.81</c:v>
                </c:pt>
                <c:pt idx="166">
                  <c:v>1.79</c:v>
                </c:pt>
                <c:pt idx="167">
                  <c:v>1.76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0E-4EAB-9B30-1310B7AE18EC}"/>
            </c:ext>
          </c:extLst>
        </c:ser>
        <c:ser>
          <c:idx val="4"/>
          <c:order val="2"/>
          <c:tx>
            <c:strRef>
              <c:f>List1!$W$2</c:f>
              <c:strCache>
                <c:ptCount val="1"/>
                <c:pt idx="0">
                  <c:v>Nominalna kamatna stopa na kredite poduzećima u Hrvatskoj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List1!$Q$3:$R$174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7">
                  <c:v>2017.</c:v>
                </c:pt>
                <c:pt idx="168">
                  <c:v>2017.</c:v>
                </c:pt>
              </c:strCache>
            </c:strRef>
          </c:cat>
          <c:val>
            <c:numRef>
              <c:f>List1!$W$3:$W$174</c:f>
              <c:numCache>
                <c:formatCode>General</c:formatCode>
                <c:ptCount val="172"/>
                <c:pt idx="0">
                  <c:v>6.67</c:v>
                </c:pt>
                <c:pt idx="1">
                  <c:v>6.93</c:v>
                </c:pt>
                <c:pt idx="2">
                  <c:v>6.63</c:v>
                </c:pt>
                <c:pt idx="3">
                  <c:v>6.1499999999999986</c:v>
                </c:pt>
                <c:pt idx="4">
                  <c:v>6.87</c:v>
                </c:pt>
                <c:pt idx="5">
                  <c:v>5.94</c:v>
                </c:pt>
                <c:pt idx="6">
                  <c:v>6.42</c:v>
                </c:pt>
                <c:pt idx="7">
                  <c:v>5.88</c:v>
                </c:pt>
                <c:pt idx="8">
                  <c:v>6.6199999999999983</c:v>
                </c:pt>
                <c:pt idx="9">
                  <c:v>6.58</c:v>
                </c:pt>
                <c:pt idx="10">
                  <c:v>5.51</c:v>
                </c:pt>
                <c:pt idx="11">
                  <c:v>5.55</c:v>
                </c:pt>
                <c:pt idx="12">
                  <c:v>5.88</c:v>
                </c:pt>
                <c:pt idx="13">
                  <c:v>7.04</c:v>
                </c:pt>
                <c:pt idx="14">
                  <c:v>5.96</c:v>
                </c:pt>
                <c:pt idx="15">
                  <c:v>6.35</c:v>
                </c:pt>
                <c:pt idx="16">
                  <c:v>6.08</c:v>
                </c:pt>
                <c:pt idx="17">
                  <c:v>6.23</c:v>
                </c:pt>
                <c:pt idx="18">
                  <c:v>5.6899999999999986</c:v>
                </c:pt>
                <c:pt idx="19">
                  <c:v>6.09</c:v>
                </c:pt>
                <c:pt idx="20">
                  <c:v>5.92</c:v>
                </c:pt>
                <c:pt idx="21">
                  <c:v>6.27</c:v>
                </c:pt>
                <c:pt idx="22">
                  <c:v>6.09</c:v>
                </c:pt>
                <c:pt idx="23">
                  <c:v>5.79</c:v>
                </c:pt>
                <c:pt idx="24">
                  <c:v>6</c:v>
                </c:pt>
                <c:pt idx="25">
                  <c:v>5.77</c:v>
                </c:pt>
                <c:pt idx="26">
                  <c:v>5.23</c:v>
                </c:pt>
                <c:pt idx="27">
                  <c:v>5.76</c:v>
                </c:pt>
                <c:pt idx="28">
                  <c:v>5.3199999999999976</c:v>
                </c:pt>
                <c:pt idx="29">
                  <c:v>5.6099999999999977</c:v>
                </c:pt>
                <c:pt idx="30">
                  <c:v>5.45</c:v>
                </c:pt>
                <c:pt idx="31">
                  <c:v>5.4</c:v>
                </c:pt>
                <c:pt idx="32">
                  <c:v>5.53</c:v>
                </c:pt>
                <c:pt idx="33">
                  <c:v>5.24</c:v>
                </c:pt>
                <c:pt idx="34">
                  <c:v>5.55</c:v>
                </c:pt>
                <c:pt idx="35">
                  <c:v>5.33</c:v>
                </c:pt>
                <c:pt idx="36">
                  <c:v>5.68</c:v>
                </c:pt>
                <c:pt idx="37">
                  <c:v>5.57</c:v>
                </c:pt>
                <c:pt idx="38">
                  <c:v>5.79</c:v>
                </c:pt>
                <c:pt idx="39">
                  <c:v>5.6</c:v>
                </c:pt>
                <c:pt idx="40">
                  <c:v>5.6899999999999986</c:v>
                </c:pt>
                <c:pt idx="41">
                  <c:v>5.83</c:v>
                </c:pt>
                <c:pt idx="42">
                  <c:v>5.74</c:v>
                </c:pt>
                <c:pt idx="43">
                  <c:v>6.01</c:v>
                </c:pt>
                <c:pt idx="44">
                  <c:v>5.87</c:v>
                </c:pt>
                <c:pt idx="45">
                  <c:v>6.14</c:v>
                </c:pt>
                <c:pt idx="46">
                  <c:v>6.23</c:v>
                </c:pt>
                <c:pt idx="47">
                  <c:v>6.05</c:v>
                </c:pt>
                <c:pt idx="48">
                  <c:v>6.01</c:v>
                </c:pt>
                <c:pt idx="49">
                  <c:v>6.49</c:v>
                </c:pt>
                <c:pt idx="50">
                  <c:v>5.87</c:v>
                </c:pt>
                <c:pt idx="51">
                  <c:v>6.17</c:v>
                </c:pt>
                <c:pt idx="52">
                  <c:v>6.45</c:v>
                </c:pt>
                <c:pt idx="53">
                  <c:v>6.22</c:v>
                </c:pt>
                <c:pt idx="54">
                  <c:v>6.31</c:v>
                </c:pt>
                <c:pt idx="55">
                  <c:v>6.42</c:v>
                </c:pt>
                <c:pt idx="56">
                  <c:v>6.54</c:v>
                </c:pt>
                <c:pt idx="57">
                  <c:v>6.3599999999999977</c:v>
                </c:pt>
                <c:pt idx="58">
                  <c:v>6.63</c:v>
                </c:pt>
                <c:pt idx="59">
                  <c:v>6.59</c:v>
                </c:pt>
                <c:pt idx="60">
                  <c:v>7.05</c:v>
                </c:pt>
                <c:pt idx="61">
                  <c:v>6.91</c:v>
                </c:pt>
                <c:pt idx="62">
                  <c:v>6.74</c:v>
                </c:pt>
                <c:pt idx="63">
                  <c:v>6.88</c:v>
                </c:pt>
                <c:pt idx="64">
                  <c:v>6.89</c:v>
                </c:pt>
                <c:pt idx="65">
                  <c:v>7.03</c:v>
                </c:pt>
                <c:pt idx="66">
                  <c:v>7.38</c:v>
                </c:pt>
                <c:pt idx="67">
                  <c:v>7.44</c:v>
                </c:pt>
                <c:pt idx="68">
                  <c:v>7.43</c:v>
                </c:pt>
                <c:pt idx="69">
                  <c:v>7.68</c:v>
                </c:pt>
                <c:pt idx="70">
                  <c:v>7.96</c:v>
                </c:pt>
                <c:pt idx="71">
                  <c:v>7.34</c:v>
                </c:pt>
                <c:pt idx="72">
                  <c:v>6.95</c:v>
                </c:pt>
                <c:pt idx="73">
                  <c:v>7.73</c:v>
                </c:pt>
                <c:pt idx="74">
                  <c:v>7.8</c:v>
                </c:pt>
                <c:pt idx="75">
                  <c:v>7.58</c:v>
                </c:pt>
                <c:pt idx="76">
                  <c:v>8.09</c:v>
                </c:pt>
                <c:pt idx="77">
                  <c:v>8.15</c:v>
                </c:pt>
                <c:pt idx="78">
                  <c:v>7.78</c:v>
                </c:pt>
                <c:pt idx="79">
                  <c:v>7.88</c:v>
                </c:pt>
                <c:pt idx="80">
                  <c:v>7.26</c:v>
                </c:pt>
                <c:pt idx="81">
                  <c:v>7.83</c:v>
                </c:pt>
                <c:pt idx="82">
                  <c:v>7.49</c:v>
                </c:pt>
                <c:pt idx="83">
                  <c:v>7.52</c:v>
                </c:pt>
                <c:pt idx="84">
                  <c:v>7.6599999999999984</c:v>
                </c:pt>
                <c:pt idx="85">
                  <c:v>7.27</c:v>
                </c:pt>
                <c:pt idx="86">
                  <c:v>7.52</c:v>
                </c:pt>
                <c:pt idx="87">
                  <c:v>7.1</c:v>
                </c:pt>
                <c:pt idx="88">
                  <c:v>6.87</c:v>
                </c:pt>
                <c:pt idx="89">
                  <c:v>6.6099999999999977</c:v>
                </c:pt>
                <c:pt idx="90">
                  <c:v>6.93</c:v>
                </c:pt>
                <c:pt idx="91">
                  <c:v>6.8</c:v>
                </c:pt>
                <c:pt idx="92">
                  <c:v>6.87</c:v>
                </c:pt>
                <c:pt idx="93">
                  <c:v>6.91</c:v>
                </c:pt>
                <c:pt idx="94">
                  <c:v>7.3</c:v>
                </c:pt>
                <c:pt idx="95">
                  <c:v>6.95</c:v>
                </c:pt>
                <c:pt idx="96">
                  <c:v>6.6199999999999983</c:v>
                </c:pt>
                <c:pt idx="97">
                  <c:v>6.68</c:v>
                </c:pt>
                <c:pt idx="98">
                  <c:v>6.76</c:v>
                </c:pt>
                <c:pt idx="99">
                  <c:v>6.08</c:v>
                </c:pt>
                <c:pt idx="100">
                  <c:v>6.3199999999999976</c:v>
                </c:pt>
                <c:pt idx="101">
                  <c:v>6.08</c:v>
                </c:pt>
                <c:pt idx="102">
                  <c:v>6.37</c:v>
                </c:pt>
                <c:pt idx="103">
                  <c:v>5.94</c:v>
                </c:pt>
                <c:pt idx="104">
                  <c:v>5.8599999999999977</c:v>
                </c:pt>
                <c:pt idx="105">
                  <c:v>6.4</c:v>
                </c:pt>
                <c:pt idx="106">
                  <c:v>6.56</c:v>
                </c:pt>
                <c:pt idx="107">
                  <c:v>6.46</c:v>
                </c:pt>
                <c:pt idx="108">
                  <c:v>6.75</c:v>
                </c:pt>
                <c:pt idx="109">
                  <c:v>6.79</c:v>
                </c:pt>
                <c:pt idx="110">
                  <c:v>6.92</c:v>
                </c:pt>
                <c:pt idx="111">
                  <c:v>6.28</c:v>
                </c:pt>
                <c:pt idx="112">
                  <c:v>6.1199999999999983</c:v>
                </c:pt>
                <c:pt idx="113">
                  <c:v>6.6</c:v>
                </c:pt>
                <c:pt idx="114">
                  <c:v>5.77</c:v>
                </c:pt>
                <c:pt idx="115">
                  <c:v>6.08</c:v>
                </c:pt>
                <c:pt idx="116">
                  <c:v>6.04</c:v>
                </c:pt>
                <c:pt idx="117">
                  <c:v>5.92</c:v>
                </c:pt>
                <c:pt idx="118">
                  <c:v>6.13</c:v>
                </c:pt>
                <c:pt idx="119">
                  <c:v>5.57</c:v>
                </c:pt>
                <c:pt idx="120">
                  <c:v>6.18</c:v>
                </c:pt>
                <c:pt idx="121">
                  <c:v>6.34</c:v>
                </c:pt>
                <c:pt idx="122">
                  <c:v>5.6899999999999986</c:v>
                </c:pt>
                <c:pt idx="123">
                  <c:v>5.5</c:v>
                </c:pt>
                <c:pt idx="124">
                  <c:v>5.43</c:v>
                </c:pt>
                <c:pt idx="125">
                  <c:v>6.25</c:v>
                </c:pt>
                <c:pt idx="126">
                  <c:v>5.8</c:v>
                </c:pt>
                <c:pt idx="127">
                  <c:v>6.38</c:v>
                </c:pt>
                <c:pt idx="128">
                  <c:v>6.35</c:v>
                </c:pt>
                <c:pt idx="129">
                  <c:v>6.1499999999999986</c:v>
                </c:pt>
                <c:pt idx="130">
                  <c:v>5.96</c:v>
                </c:pt>
                <c:pt idx="131">
                  <c:v>6.26</c:v>
                </c:pt>
                <c:pt idx="132">
                  <c:v>5.8199999999999976</c:v>
                </c:pt>
                <c:pt idx="133">
                  <c:v>5.44</c:v>
                </c:pt>
                <c:pt idx="134">
                  <c:v>5.73</c:v>
                </c:pt>
                <c:pt idx="135">
                  <c:v>6.14</c:v>
                </c:pt>
                <c:pt idx="136">
                  <c:v>5.17</c:v>
                </c:pt>
                <c:pt idx="137">
                  <c:v>5.6499999999999977</c:v>
                </c:pt>
                <c:pt idx="138">
                  <c:v>5.43</c:v>
                </c:pt>
                <c:pt idx="139">
                  <c:v>5.04</c:v>
                </c:pt>
                <c:pt idx="140">
                  <c:v>5.7</c:v>
                </c:pt>
                <c:pt idx="141">
                  <c:v>5.1899999999999986</c:v>
                </c:pt>
                <c:pt idx="142">
                  <c:v>5.92</c:v>
                </c:pt>
                <c:pt idx="143">
                  <c:v>5.31</c:v>
                </c:pt>
                <c:pt idx="144">
                  <c:v>4.78</c:v>
                </c:pt>
                <c:pt idx="145">
                  <c:v>5.81</c:v>
                </c:pt>
                <c:pt idx="146">
                  <c:v>5.6099999999999977</c:v>
                </c:pt>
                <c:pt idx="147">
                  <c:v>5.71</c:v>
                </c:pt>
                <c:pt idx="148">
                  <c:v>5.3599999999999977</c:v>
                </c:pt>
                <c:pt idx="149">
                  <c:v>5.08</c:v>
                </c:pt>
                <c:pt idx="150">
                  <c:v>5.04</c:v>
                </c:pt>
                <c:pt idx="151">
                  <c:v>5.5</c:v>
                </c:pt>
                <c:pt idx="152">
                  <c:v>5.21</c:v>
                </c:pt>
                <c:pt idx="153">
                  <c:v>5.01</c:v>
                </c:pt>
                <c:pt idx="154">
                  <c:v>4.96</c:v>
                </c:pt>
                <c:pt idx="155">
                  <c:v>4.4800000000000004</c:v>
                </c:pt>
                <c:pt idx="156">
                  <c:v>5.4</c:v>
                </c:pt>
                <c:pt idx="157">
                  <c:v>5.14</c:v>
                </c:pt>
                <c:pt idx="158">
                  <c:v>4.76</c:v>
                </c:pt>
                <c:pt idx="159">
                  <c:v>5.35</c:v>
                </c:pt>
                <c:pt idx="160">
                  <c:v>4.54</c:v>
                </c:pt>
                <c:pt idx="161">
                  <c:v>4.53</c:v>
                </c:pt>
                <c:pt idx="162">
                  <c:v>4.6099999999999977</c:v>
                </c:pt>
                <c:pt idx="163">
                  <c:v>4.34</c:v>
                </c:pt>
                <c:pt idx="164">
                  <c:v>4.26</c:v>
                </c:pt>
                <c:pt idx="165">
                  <c:v>4.0999999999999996</c:v>
                </c:pt>
                <c:pt idx="166">
                  <c:v>4.09</c:v>
                </c:pt>
                <c:pt idx="167">
                  <c:v>3.88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0E-4EAB-9B30-1310B7AE18EC}"/>
            </c:ext>
          </c:extLst>
        </c:ser>
        <c:ser>
          <c:idx val="5"/>
          <c:order val="3"/>
          <c:tx>
            <c:strRef>
              <c:f>List1!$X$2</c:f>
              <c:strCache>
                <c:ptCount val="1"/>
                <c:pt idx="0">
                  <c:v>Nominalna kamatna stopa na kredite poduzećima u eurozoni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List1!$Q$3:$R$174</c:f>
              <c:strCache>
                <c:ptCount val="169"/>
                <c:pt idx="0">
                  <c:v>2003.</c:v>
                </c:pt>
                <c:pt idx="24">
                  <c:v>2005.</c:v>
                </c:pt>
                <c:pt idx="48">
                  <c:v>2007.</c:v>
                </c:pt>
                <c:pt idx="72">
                  <c:v>2009.</c:v>
                </c:pt>
                <c:pt idx="96">
                  <c:v>2011.</c:v>
                </c:pt>
                <c:pt idx="120">
                  <c:v>2013.</c:v>
                </c:pt>
                <c:pt idx="144">
                  <c:v>2015.</c:v>
                </c:pt>
                <c:pt idx="167">
                  <c:v>2017.</c:v>
                </c:pt>
                <c:pt idx="168">
                  <c:v>2017.</c:v>
                </c:pt>
              </c:strCache>
            </c:strRef>
          </c:cat>
          <c:val>
            <c:numRef>
              <c:f>List1!$X$3:$X$174</c:f>
              <c:numCache>
                <c:formatCode>General</c:formatCode>
                <c:ptCount val="172"/>
                <c:pt idx="0">
                  <c:v>4.78</c:v>
                </c:pt>
                <c:pt idx="1">
                  <c:v>4.72</c:v>
                </c:pt>
                <c:pt idx="2">
                  <c:v>4.68</c:v>
                </c:pt>
                <c:pt idx="3">
                  <c:v>4.72</c:v>
                </c:pt>
                <c:pt idx="4">
                  <c:v>4.54</c:v>
                </c:pt>
                <c:pt idx="5">
                  <c:v>4.37</c:v>
                </c:pt>
                <c:pt idx="6">
                  <c:v>4.1899999999999986</c:v>
                </c:pt>
                <c:pt idx="7">
                  <c:v>4.47</c:v>
                </c:pt>
                <c:pt idx="8">
                  <c:v>4.41</c:v>
                </c:pt>
                <c:pt idx="9">
                  <c:v>4.45</c:v>
                </c:pt>
                <c:pt idx="10">
                  <c:v>4.3599999999999977</c:v>
                </c:pt>
                <c:pt idx="11">
                  <c:v>4.41</c:v>
                </c:pt>
                <c:pt idx="12">
                  <c:v>4.47</c:v>
                </c:pt>
                <c:pt idx="13">
                  <c:v>4.45</c:v>
                </c:pt>
                <c:pt idx="14">
                  <c:v>4.4800000000000004</c:v>
                </c:pt>
                <c:pt idx="15">
                  <c:v>4.3599999999999977</c:v>
                </c:pt>
                <c:pt idx="16">
                  <c:v>4.3</c:v>
                </c:pt>
                <c:pt idx="17">
                  <c:v>4.2300000000000004</c:v>
                </c:pt>
                <c:pt idx="18">
                  <c:v>4.37</c:v>
                </c:pt>
                <c:pt idx="19">
                  <c:v>4.43</c:v>
                </c:pt>
                <c:pt idx="20">
                  <c:v>4.53</c:v>
                </c:pt>
                <c:pt idx="21">
                  <c:v>4.38</c:v>
                </c:pt>
                <c:pt idx="22">
                  <c:v>4.38</c:v>
                </c:pt>
                <c:pt idx="23">
                  <c:v>4.18</c:v>
                </c:pt>
                <c:pt idx="24">
                  <c:v>4.1899999999999986</c:v>
                </c:pt>
                <c:pt idx="25">
                  <c:v>3.95</c:v>
                </c:pt>
                <c:pt idx="26">
                  <c:v>4.1599999999999984</c:v>
                </c:pt>
                <c:pt idx="27">
                  <c:v>4.0999999999999996</c:v>
                </c:pt>
                <c:pt idx="28">
                  <c:v>3.94</c:v>
                </c:pt>
                <c:pt idx="29">
                  <c:v>3.94</c:v>
                </c:pt>
                <c:pt idx="30">
                  <c:v>3.85</c:v>
                </c:pt>
                <c:pt idx="31">
                  <c:v>3.9</c:v>
                </c:pt>
                <c:pt idx="32">
                  <c:v>3.93</c:v>
                </c:pt>
                <c:pt idx="33">
                  <c:v>3.87</c:v>
                </c:pt>
                <c:pt idx="34">
                  <c:v>3.98</c:v>
                </c:pt>
                <c:pt idx="35">
                  <c:v>3.99</c:v>
                </c:pt>
                <c:pt idx="36">
                  <c:v>4.01</c:v>
                </c:pt>
                <c:pt idx="37">
                  <c:v>4.0599999999999996</c:v>
                </c:pt>
                <c:pt idx="38">
                  <c:v>4.17</c:v>
                </c:pt>
                <c:pt idx="39">
                  <c:v>4.2</c:v>
                </c:pt>
                <c:pt idx="40">
                  <c:v>4.3</c:v>
                </c:pt>
                <c:pt idx="41">
                  <c:v>4.26</c:v>
                </c:pt>
                <c:pt idx="42">
                  <c:v>4.37</c:v>
                </c:pt>
                <c:pt idx="43">
                  <c:v>4.53</c:v>
                </c:pt>
                <c:pt idx="44">
                  <c:v>4.49</c:v>
                </c:pt>
                <c:pt idx="45">
                  <c:v>4.4800000000000004</c:v>
                </c:pt>
                <c:pt idx="46">
                  <c:v>4.6099999999999977</c:v>
                </c:pt>
                <c:pt idx="47">
                  <c:v>4.6499999999999977</c:v>
                </c:pt>
                <c:pt idx="48">
                  <c:v>4.6899999999999986</c:v>
                </c:pt>
                <c:pt idx="49">
                  <c:v>4.7699999999999987</c:v>
                </c:pt>
                <c:pt idx="50">
                  <c:v>4.87</c:v>
                </c:pt>
                <c:pt idx="51">
                  <c:v>4.8899999999999997</c:v>
                </c:pt>
                <c:pt idx="52">
                  <c:v>5.0599999999999996</c:v>
                </c:pt>
                <c:pt idx="53">
                  <c:v>5.1199999999999983</c:v>
                </c:pt>
                <c:pt idx="54">
                  <c:v>5.14</c:v>
                </c:pt>
                <c:pt idx="55">
                  <c:v>5.25</c:v>
                </c:pt>
                <c:pt idx="56">
                  <c:v>5.35</c:v>
                </c:pt>
                <c:pt idx="57">
                  <c:v>5.29</c:v>
                </c:pt>
                <c:pt idx="58">
                  <c:v>5.33</c:v>
                </c:pt>
                <c:pt idx="59">
                  <c:v>5.43</c:v>
                </c:pt>
                <c:pt idx="60">
                  <c:v>5.24</c:v>
                </c:pt>
                <c:pt idx="61">
                  <c:v>5.17</c:v>
                </c:pt>
                <c:pt idx="62">
                  <c:v>5.3</c:v>
                </c:pt>
                <c:pt idx="63">
                  <c:v>5.3199999999999976</c:v>
                </c:pt>
                <c:pt idx="64">
                  <c:v>5.33</c:v>
                </c:pt>
                <c:pt idx="65">
                  <c:v>5.49</c:v>
                </c:pt>
                <c:pt idx="66">
                  <c:v>5.54</c:v>
                </c:pt>
                <c:pt idx="67">
                  <c:v>5.54</c:v>
                </c:pt>
                <c:pt idx="68">
                  <c:v>5.64</c:v>
                </c:pt>
                <c:pt idx="69">
                  <c:v>5.24</c:v>
                </c:pt>
                <c:pt idx="70">
                  <c:v>5.13</c:v>
                </c:pt>
                <c:pt idx="71">
                  <c:v>4.93</c:v>
                </c:pt>
                <c:pt idx="72">
                  <c:v>4.83</c:v>
                </c:pt>
                <c:pt idx="73">
                  <c:v>4.51</c:v>
                </c:pt>
                <c:pt idx="74">
                  <c:v>4.2</c:v>
                </c:pt>
                <c:pt idx="75">
                  <c:v>4.25</c:v>
                </c:pt>
                <c:pt idx="76">
                  <c:v>4.1899999999999986</c:v>
                </c:pt>
                <c:pt idx="77">
                  <c:v>3.97</c:v>
                </c:pt>
                <c:pt idx="78">
                  <c:v>4.0599999999999996</c:v>
                </c:pt>
                <c:pt idx="79">
                  <c:v>3.97</c:v>
                </c:pt>
                <c:pt idx="80">
                  <c:v>3.85</c:v>
                </c:pt>
                <c:pt idx="81">
                  <c:v>3.86</c:v>
                </c:pt>
                <c:pt idx="82">
                  <c:v>3.89</c:v>
                </c:pt>
                <c:pt idx="83">
                  <c:v>3.69</c:v>
                </c:pt>
                <c:pt idx="84">
                  <c:v>3.78</c:v>
                </c:pt>
                <c:pt idx="85">
                  <c:v>3.78</c:v>
                </c:pt>
                <c:pt idx="86">
                  <c:v>3.63</c:v>
                </c:pt>
                <c:pt idx="87">
                  <c:v>3.62</c:v>
                </c:pt>
                <c:pt idx="88">
                  <c:v>3.58</c:v>
                </c:pt>
                <c:pt idx="89">
                  <c:v>3.53</c:v>
                </c:pt>
                <c:pt idx="90">
                  <c:v>3.45</c:v>
                </c:pt>
                <c:pt idx="91">
                  <c:v>3.73</c:v>
                </c:pt>
                <c:pt idx="92">
                  <c:v>3.62</c:v>
                </c:pt>
                <c:pt idx="93">
                  <c:v>3.59</c:v>
                </c:pt>
                <c:pt idx="94">
                  <c:v>3.63</c:v>
                </c:pt>
                <c:pt idx="95">
                  <c:v>3.62</c:v>
                </c:pt>
                <c:pt idx="96">
                  <c:v>3.79</c:v>
                </c:pt>
                <c:pt idx="97">
                  <c:v>3.9</c:v>
                </c:pt>
                <c:pt idx="98">
                  <c:v>3.98</c:v>
                </c:pt>
                <c:pt idx="99">
                  <c:v>4.2699999999999996</c:v>
                </c:pt>
                <c:pt idx="100">
                  <c:v>4.01</c:v>
                </c:pt>
                <c:pt idx="101">
                  <c:v>3.66</c:v>
                </c:pt>
                <c:pt idx="102">
                  <c:v>3.95</c:v>
                </c:pt>
                <c:pt idx="103">
                  <c:v>4.09</c:v>
                </c:pt>
                <c:pt idx="104">
                  <c:v>3.87</c:v>
                </c:pt>
                <c:pt idx="105">
                  <c:v>3.86</c:v>
                </c:pt>
                <c:pt idx="106">
                  <c:v>3.85</c:v>
                </c:pt>
                <c:pt idx="107">
                  <c:v>3.88</c:v>
                </c:pt>
                <c:pt idx="108">
                  <c:v>3.36</c:v>
                </c:pt>
                <c:pt idx="109">
                  <c:v>3.93</c:v>
                </c:pt>
                <c:pt idx="110">
                  <c:v>3.73</c:v>
                </c:pt>
                <c:pt idx="111">
                  <c:v>3.78</c:v>
                </c:pt>
                <c:pt idx="112">
                  <c:v>3.75</c:v>
                </c:pt>
                <c:pt idx="113">
                  <c:v>3.51</c:v>
                </c:pt>
                <c:pt idx="114">
                  <c:v>3.5</c:v>
                </c:pt>
                <c:pt idx="115">
                  <c:v>3.28</c:v>
                </c:pt>
                <c:pt idx="116">
                  <c:v>3.24</c:v>
                </c:pt>
                <c:pt idx="117">
                  <c:v>3.24</c:v>
                </c:pt>
                <c:pt idx="118">
                  <c:v>3.11</c:v>
                </c:pt>
                <c:pt idx="119">
                  <c:v>3.05</c:v>
                </c:pt>
                <c:pt idx="120">
                  <c:v>3.1</c:v>
                </c:pt>
                <c:pt idx="121">
                  <c:v>3.18</c:v>
                </c:pt>
                <c:pt idx="122">
                  <c:v>3.1</c:v>
                </c:pt>
                <c:pt idx="123">
                  <c:v>3.15</c:v>
                </c:pt>
                <c:pt idx="124">
                  <c:v>2.99</c:v>
                </c:pt>
                <c:pt idx="125">
                  <c:v>3.05</c:v>
                </c:pt>
                <c:pt idx="126">
                  <c:v>3.13</c:v>
                </c:pt>
                <c:pt idx="127">
                  <c:v>3.07</c:v>
                </c:pt>
                <c:pt idx="128">
                  <c:v>3.13</c:v>
                </c:pt>
                <c:pt idx="129">
                  <c:v>3.32</c:v>
                </c:pt>
                <c:pt idx="130">
                  <c:v>3.13</c:v>
                </c:pt>
                <c:pt idx="131">
                  <c:v>3.05</c:v>
                </c:pt>
                <c:pt idx="132">
                  <c:v>3.14</c:v>
                </c:pt>
                <c:pt idx="133">
                  <c:v>3.12</c:v>
                </c:pt>
                <c:pt idx="134">
                  <c:v>3.1</c:v>
                </c:pt>
                <c:pt idx="135">
                  <c:v>3.08</c:v>
                </c:pt>
                <c:pt idx="136">
                  <c:v>2.97</c:v>
                </c:pt>
                <c:pt idx="137">
                  <c:v>2.85</c:v>
                </c:pt>
                <c:pt idx="138">
                  <c:v>2.89</c:v>
                </c:pt>
                <c:pt idx="139">
                  <c:v>2.67</c:v>
                </c:pt>
                <c:pt idx="140">
                  <c:v>2.5499999999999998</c:v>
                </c:pt>
                <c:pt idx="141">
                  <c:v>2.54</c:v>
                </c:pt>
                <c:pt idx="142">
                  <c:v>2.36</c:v>
                </c:pt>
                <c:pt idx="143">
                  <c:v>2.2999999999999998</c:v>
                </c:pt>
                <c:pt idx="144">
                  <c:v>2.15</c:v>
                </c:pt>
                <c:pt idx="145">
                  <c:v>2.27</c:v>
                </c:pt>
                <c:pt idx="146">
                  <c:v>2.09</c:v>
                </c:pt>
                <c:pt idx="147">
                  <c:v>2.14</c:v>
                </c:pt>
                <c:pt idx="148">
                  <c:v>2.0499999999999998</c:v>
                </c:pt>
                <c:pt idx="149">
                  <c:v>2.1</c:v>
                </c:pt>
                <c:pt idx="150">
                  <c:v>2.14</c:v>
                </c:pt>
                <c:pt idx="151">
                  <c:v>2.13</c:v>
                </c:pt>
                <c:pt idx="152">
                  <c:v>2.23</c:v>
                </c:pt>
                <c:pt idx="153">
                  <c:v>2.15</c:v>
                </c:pt>
                <c:pt idx="154">
                  <c:v>2.14</c:v>
                </c:pt>
                <c:pt idx="155">
                  <c:v>2.0699999999999998</c:v>
                </c:pt>
                <c:pt idx="156">
                  <c:v>2.13</c:v>
                </c:pt>
                <c:pt idx="157">
                  <c:v>1.98</c:v>
                </c:pt>
                <c:pt idx="158">
                  <c:v>1.95</c:v>
                </c:pt>
                <c:pt idx="159">
                  <c:v>1.97</c:v>
                </c:pt>
                <c:pt idx="160">
                  <c:v>1.88</c:v>
                </c:pt>
                <c:pt idx="161">
                  <c:v>1.8</c:v>
                </c:pt>
                <c:pt idx="162">
                  <c:v>1.79</c:v>
                </c:pt>
                <c:pt idx="163">
                  <c:v>1.65</c:v>
                </c:pt>
                <c:pt idx="164">
                  <c:v>1.74</c:v>
                </c:pt>
                <c:pt idx="165">
                  <c:v>1.68</c:v>
                </c:pt>
                <c:pt idx="166">
                  <c:v>1.65</c:v>
                </c:pt>
                <c:pt idx="167">
                  <c:v>1.69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0E-4EAB-9B30-1310B7AE1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50344736"/>
        <c:axId val="-1150342448"/>
      </c:lineChart>
      <c:catAx>
        <c:axId val="-115034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50342448"/>
        <c:crosses val="autoZero"/>
        <c:auto val="1"/>
        <c:lblAlgn val="ctr"/>
        <c:lblOffset val="100"/>
        <c:tickLblSkip val="3"/>
        <c:noMultiLvlLbl val="0"/>
      </c:catAx>
      <c:valAx>
        <c:axId val="-1150342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Posto godišnje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15034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'[exportedData (4).xlsx]Long-term cost of borrowing'!$B$16:$B$25</c:f>
              <c:strCache>
                <c:ptCount val="10"/>
                <c:pt idx="0">
                  <c:v>Portugal</c:v>
                </c:pt>
                <c:pt idx="1">
                  <c:v>Finska</c:v>
                </c:pt>
                <c:pt idx="2">
                  <c:v>Španjolska</c:v>
                </c:pt>
                <c:pt idx="3">
                  <c:v>Belgija</c:v>
                </c:pt>
                <c:pt idx="4">
                  <c:v>Slovačka</c:v>
                </c:pt>
                <c:pt idx="5">
                  <c:v>Austrija</c:v>
                </c:pt>
                <c:pt idx="6">
                  <c:v>Luksemburg</c:v>
                </c:pt>
                <c:pt idx="7">
                  <c:v>Europodručje</c:v>
                </c:pt>
                <c:pt idx="8">
                  <c:v>Njemačka</c:v>
                </c:pt>
                <c:pt idx="9">
                  <c:v>Francuska</c:v>
                </c:pt>
              </c:strCache>
            </c:strRef>
          </c:cat>
          <c:val>
            <c:numRef>
              <c:f>'[exportedData (4).xlsx]Long-term cost of borrowing'!$C$16:$C$25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2.15</c:v>
                </c:pt>
                <c:pt idx="2">
                  <c:v>2.0099999999999998</c:v>
                </c:pt>
                <c:pt idx="3">
                  <c:v>1.96</c:v>
                </c:pt>
                <c:pt idx="4">
                  <c:v>1.96</c:v>
                </c:pt>
                <c:pt idx="5">
                  <c:v>1.95</c:v>
                </c:pt>
                <c:pt idx="6">
                  <c:v>1.93</c:v>
                </c:pt>
                <c:pt idx="7">
                  <c:v>1.89</c:v>
                </c:pt>
                <c:pt idx="8">
                  <c:v>1.76</c:v>
                </c:pt>
                <c:pt idx="9">
                  <c:v>1.66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F-489C-ACE3-3AAA33AA9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200711488"/>
        <c:axId val="-1200709168"/>
      </c:barChart>
      <c:catAx>
        <c:axId val="-1200711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200709168"/>
        <c:crosses val="autoZero"/>
        <c:auto val="1"/>
        <c:lblAlgn val="ctr"/>
        <c:lblOffset val="100"/>
        <c:noMultiLvlLbl val="0"/>
      </c:catAx>
      <c:valAx>
        <c:axId val="-1200709168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Posto godišnje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2007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A4-4E67-8F8F-125E18F852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'[exportedData (4).xlsx]Long-term cost of borrowing'!$B$6:$B$15</c:f>
              <c:strCache>
                <c:ptCount val="10"/>
                <c:pt idx="0">
                  <c:v>Latvija</c:v>
                </c:pt>
                <c:pt idx="1">
                  <c:v>Grčka</c:v>
                </c:pt>
                <c:pt idx="2">
                  <c:v>Estonija</c:v>
                </c:pt>
                <c:pt idx="3">
                  <c:v>Irska</c:v>
                </c:pt>
                <c:pt idx="4">
                  <c:v>Litva</c:v>
                </c:pt>
                <c:pt idx="5">
                  <c:v>Slovenija</c:v>
                </c:pt>
                <c:pt idx="6">
                  <c:v>Malta</c:v>
                </c:pt>
                <c:pt idx="7">
                  <c:v>Cipar</c:v>
                </c:pt>
                <c:pt idx="8">
                  <c:v>Nizozemska</c:v>
                </c:pt>
                <c:pt idx="9">
                  <c:v>Italija</c:v>
                </c:pt>
              </c:strCache>
            </c:strRef>
          </c:cat>
          <c:val>
            <c:numRef>
              <c:f>'[exportedData (4).xlsx]Long-term cost of borrowing'!$C$6:$C$15</c:f>
              <c:numCache>
                <c:formatCode>General</c:formatCode>
                <c:ptCount val="10"/>
                <c:pt idx="0">
                  <c:v>5.55</c:v>
                </c:pt>
                <c:pt idx="1">
                  <c:v>5.0199999999999996</c:v>
                </c:pt>
                <c:pt idx="2">
                  <c:v>4.5199999999999996</c:v>
                </c:pt>
                <c:pt idx="3">
                  <c:v>3.52</c:v>
                </c:pt>
                <c:pt idx="4">
                  <c:v>3.47</c:v>
                </c:pt>
                <c:pt idx="5">
                  <c:v>2.84</c:v>
                </c:pt>
                <c:pt idx="6">
                  <c:v>2.5499999999999998</c:v>
                </c:pt>
                <c:pt idx="7">
                  <c:v>2.52</c:v>
                </c:pt>
                <c:pt idx="8">
                  <c:v>2.48</c:v>
                </c:pt>
                <c:pt idx="9">
                  <c:v>2.2799999999999998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4-4E67-8F8F-125E18F85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200691792"/>
        <c:axId val="-1200689472"/>
      </c:barChart>
      <c:catAx>
        <c:axId val="-1200691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200689472"/>
        <c:crosses val="autoZero"/>
        <c:auto val="1"/>
        <c:lblAlgn val="ctr"/>
        <c:lblOffset val="100"/>
        <c:noMultiLvlLbl val="0"/>
      </c:catAx>
      <c:valAx>
        <c:axId val="-1200689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Posto godišnje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20069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'[h-h11 (6).xlsx]HRV'!$C$5</c:f>
              <c:strCache>
                <c:ptCount val="1"/>
                <c:pt idx="0">
                  <c:v>Nominalni efektivni tečaj kune, 2010. = 100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'[h-h11 (6).xlsx]HRV'!$B$6:$B$70</c:f>
              <c:strCache>
                <c:ptCount val="61"/>
                <c:pt idx="0">
                  <c:v>2002.</c:v>
                </c:pt>
                <c:pt idx="4">
                  <c:v>2003.</c:v>
                </c:pt>
                <c:pt idx="8">
                  <c:v>2004.</c:v>
                </c:pt>
                <c:pt idx="12">
                  <c:v>2005.</c:v>
                </c:pt>
                <c:pt idx="16">
                  <c:v>2006.</c:v>
                </c:pt>
                <c:pt idx="20">
                  <c:v>2007.</c:v>
                </c:pt>
                <c:pt idx="24">
                  <c:v>2008.</c:v>
                </c:pt>
                <c:pt idx="28">
                  <c:v>2009.</c:v>
                </c:pt>
                <c:pt idx="32">
                  <c:v>2010.</c:v>
                </c:pt>
                <c:pt idx="36">
                  <c:v>2011.</c:v>
                </c:pt>
                <c:pt idx="40">
                  <c:v>2012.</c:v>
                </c:pt>
                <c:pt idx="44">
                  <c:v>2013.</c:v>
                </c:pt>
                <c:pt idx="48">
                  <c:v>2014.</c:v>
                </c:pt>
                <c:pt idx="52">
                  <c:v>2015.</c:v>
                </c:pt>
                <c:pt idx="56">
                  <c:v>2016.</c:v>
                </c:pt>
                <c:pt idx="60">
                  <c:v>2017.</c:v>
                </c:pt>
              </c:strCache>
            </c:strRef>
          </c:cat>
          <c:val>
            <c:numRef>
              <c:f>'[h-h11 (6).xlsx]HRV'!$C$6:$C$70</c:f>
              <c:numCache>
                <c:formatCode>#,##0.00</c:formatCode>
                <c:ptCount val="65"/>
                <c:pt idx="0">
                  <c:v>106.42734098001272</c:v>
                </c:pt>
                <c:pt idx="1">
                  <c:v>104.28893432994653</c:v>
                </c:pt>
                <c:pt idx="2">
                  <c:v>103.81762202372356</c:v>
                </c:pt>
                <c:pt idx="3">
                  <c:v>104.2974030280828</c:v>
                </c:pt>
                <c:pt idx="4">
                  <c:v>106.29691414806346</c:v>
                </c:pt>
                <c:pt idx="5">
                  <c:v>103.27757681243457</c:v>
                </c:pt>
                <c:pt idx="6">
                  <c:v>103.29775162155717</c:v>
                </c:pt>
                <c:pt idx="7">
                  <c:v>104.43868787503405</c:v>
                </c:pt>
                <c:pt idx="8">
                  <c:v>102.23486497572407</c:v>
                </c:pt>
                <c:pt idx="9">
                  <c:v>100.66387145968574</c:v>
                </c:pt>
                <c:pt idx="10">
                  <c:v>100.99091681532416</c:v>
                </c:pt>
                <c:pt idx="11">
                  <c:v>101.69888924362687</c:v>
                </c:pt>
                <c:pt idx="12">
                  <c:v>100.90507204966146</c:v>
                </c:pt>
                <c:pt idx="13">
                  <c:v>100.01354254139569</c:v>
                </c:pt>
                <c:pt idx="14">
                  <c:v>101.67256733104286</c:v>
                </c:pt>
                <c:pt idx="15">
                  <c:v>101.41975723590298</c:v>
                </c:pt>
                <c:pt idx="16">
                  <c:v>100.28513311403147</c:v>
                </c:pt>
                <c:pt idx="17">
                  <c:v>98.247330520134412</c:v>
                </c:pt>
                <c:pt idx="18">
                  <c:v>100.10886721879311</c:v>
                </c:pt>
                <c:pt idx="19">
                  <c:v>99.664233023143495</c:v>
                </c:pt>
                <c:pt idx="20">
                  <c:v>99.596193126514407</c:v>
                </c:pt>
                <c:pt idx="21">
                  <c:v>99.059592467757469</c:v>
                </c:pt>
                <c:pt idx="22">
                  <c:v>98.672782281211653</c:v>
                </c:pt>
                <c:pt idx="23">
                  <c:v>98.247980737222591</c:v>
                </c:pt>
                <c:pt idx="24">
                  <c:v>96.837303051142271</c:v>
                </c:pt>
                <c:pt idx="25">
                  <c:v>96.939640143777012</c:v>
                </c:pt>
                <c:pt idx="26">
                  <c:v>96.94615382684303</c:v>
                </c:pt>
                <c:pt idx="27">
                  <c:v>97.670498622685841</c:v>
                </c:pt>
                <c:pt idx="28">
                  <c:v>99.954265921429496</c:v>
                </c:pt>
                <c:pt idx="29">
                  <c:v>97.669086320087246</c:v>
                </c:pt>
                <c:pt idx="30">
                  <c:v>97.722061028885904</c:v>
                </c:pt>
                <c:pt idx="31">
                  <c:v>97.185404630876278</c:v>
                </c:pt>
                <c:pt idx="32">
                  <c:v>98.785548600105315</c:v>
                </c:pt>
                <c:pt idx="33">
                  <c:v>100.81813872700415</c:v>
                </c:pt>
                <c:pt idx="34">
                  <c:v>100.71090190295293</c:v>
                </c:pt>
                <c:pt idx="35">
                  <c:v>102.07035556065445</c:v>
                </c:pt>
                <c:pt idx="36">
                  <c:v>100.9801332421203</c:v>
                </c:pt>
                <c:pt idx="37">
                  <c:v>100.91576595842051</c:v>
                </c:pt>
                <c:pt idx="38">
                  <c:v>102.66836037632167</c:v>
                </c:pt>
                <c:pt idx="39">
                  <c:v>103.67982965143892</c:v>
                </c:pt>
                <c:pt idx="40">
                  <c:v>104.39755951337115</c:v>
                </c:pt>
                <c:pt idx="41">
                  <c:v>105.58150652792948</c:v>
                </c:pt>
                <c:pt idx="42">
                  <c:v>103.76576981091503</c:v>
                </c:pt>
                <c:pt idx="43">
                  <c:v>104.64880448051508</c:v>
                </c:pt>
                <c:pt idx="44">
                  <c:v>104.98539889948614</c:v>
                </c:pt>
                <c:pt idx="45">
                  <c:v>103.45683623711781</c:v>
                </c:pt>
                <c:pt idx="46">
                  <c:v>104.31378480254642</c:v>
                </c:pt>
                <c:pt idx="47">
                  <c:v>104.34480258643228</c:v>
                </c:pt>
                <c:pt idx="48">
                  <c:v>104.07017798099338</c:v>
                </c:pt>
                <c:pt idx="49">
                  <c:v>103.43856788004592</c:v>
                </c:pt>
                <c:pt idx="50">
                  <c:v>104.65241526748419</c:v>
                </c:pt>
                <c:pt idx="51">
                  <c:v>105.74893523279985</c:v>
                </c:pt>
                <c:pt idx="52">
                  <c:v>107.98314465990421</c:v>
                </c:pt>
                <c:pt idx="53">
                  <c:v>106.10113510199517</c:v>
                </c:pt>
                <c:pt idx="54">
                  <c:v>105.63326288144562</c:v>
                </c:pt>
                <c:pt idx="55">
                  <c:v>106.89720476711018</c:v>
                </c:pt>
                <c:pt idx="56">
                  <c:v>105.44905807768916</c:v>
                </c:pt>
                <c:pt idx="57">
                  <c:v>104.3058737566777</c:v>
                </c:pt>
                <c:pt idx="58">
                  <c:v>103.84082381348445</c:v>
                </c:pt>
                <c:pt idx="59">
                  <c:v>104.53683055281324</c:v>
                </c:pt>
                <c:pt idx="60" formatCode="0.00">
                  <c:v>102.81263263956988</c:v>
                </c:pt>
                <c:pt idx="61" formatCode="0.00">
                  <c:v>102.14840903503996</c:v>
                </c:pt>
                <c:pt idx="62" formatCode="0.00">
                  <c:v>101.78986569673505</c:v>
                </c:pt>
                <c:pt idx="63">
                  <c:v>101.3919986363981</c:v>
                </c:pt>
                <c:pt idx="64">
                  <c:v>102.05282715213828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1D-44A5-AC31-2E42EEF31386}"/>
            </c:ext>
          </c:extLst>
        </c:ser>
        <c:ser>
          <c:idx val="2"/>
          <c:order val="1"/>
          <c:tx>
            <c:strRef>
              <c:f>'[h-h11 (6).xlsx]HRV'!$E$5</c:f>
              <c:strCache>
                <c:ptCount val="1"/>
                <c:pt idx="0">
                  <c:v>Realni efektivni tečaj (deflator: indeks proizvođačkih cijena industrije), 2010. = 100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'[h-h11 (6).xlsx]HRV'!$B$6:$B$70</c:f>
              <c:strCache>
                <c:ptCount val="61"/>
                <c:pt idx="0">
                  <c:v>2002.</c:v>
                </c:pt>
                <c:pt idx="4">
                  <c:v>2003.</c:v>
                </c:pt>
                <c:pt idx="8">
                  <c:v>2004.</c:v>
                </c:pt>
                <c:pt idx="12">
                  <c:v>2005.</c:v>
                </c:pt>
                <c:pt idx="16">
                  <c:v>2006.</c:v>
                </c:pt>
                <c:pt idx="20">
                  <c:v>2007.</c:v>
                </c:pt>
                <c:pt idx="24">
                  <c:v>2008.</c:v>
                </c:pt>
                <c:pt idx="28">
                  <c:v>2009.</c:v>
                </c:pt>
                <c:pt idx="32">
                  <c:v>2010.</c:v>
                </c:pt>
                <c:pt idx="36">
                  <c:v>2011.</c:v>
                </c:pt>
                <c:pt idx="40">
                  <c:v>2012.</c:v>
                </c:pt>
                <c:pt idx="44">
                  <c:v>2013.</c:v>
                </c:pt>
                <c:pt idx="48">
                  <c:v>2014.</c:v>
                </c:pt>
                <c:pt idx="52">
                  <c:v>2015.</c:v>
                </c:pt>
                <c:pt idx="56">
                  <c:v>2016.</c:v>
                </c:pt>
                <c:pt idx="60">
                  <c:v>2017.</c:v>
                </c:pt>
              </c:strCache>
            </c:strRef>
          </c:cat>
          <c:val>
            <c:numRef>
              <c:f>'[h-h11 (6).xlsx]HRV'!$E$6:$E$70</c:f>
              <c:numCache>
                <c:formatCode>#,##0.00</c:formatCode>
                <c:ptCount val="65"/>
                <c:pt idx="0">
                  <c:v>110.26944080726312</c:v>
                </c:pt>
                <c:pt idx="1">
                  <c:v>107.1229449790994</c:v>
                </c:pt>
                <c:pt idx="2">
                  <c:v>106.61721028325164</c:v>
                </c:pt>
                <c:pt idx="3">
                  <c:v>107.01315777415381</c:v>
                </c:pt>
                <c:pt idx="4">
                  <c:v>109.25522893183037</c:v>
                </c:pt>
                <c:pt idx="5">
                  <c:v>106.45675786695119</c:v>
                </c:pt>
                <c:pt idx="6">
                  <c:v>106.7372937800031</c:v>
                </c:pt>
                <c:pt idx="7">
                  <c:v>106.77860643086738</c:v>
                </c:pt>
                <c:pt idx="8">
                  <c:v>105.48972546862512</c:v>
                </c:pt>
                <c:pt idx="9">
                  <c:v>102.99029705198201</c:v>
                </c:pt>
                <c:pt idx="10">
                  <c:v>102.7703169378633</c:v>
                </c:pt>
                <c:pt idx="11">
                  <c:v>103.45972493035222</c:v>
                </c:pt>
                <c:pt idx="12">
                  <c:v>102.90942408893461</c:v>
                </c:pt>
                <c:pt idx="13">
                  <c:v>102.17269549188268</c:v>
                </c:pt>
                <c:pt idx="14">
                  <c:v>103.08633559595366</c:v>
                </c:pt>
                <c:pt idx="15">
                  <c:v>103.09213038009158</c:v>
                </c:pt>
                <c:pt idx="16">
                  <c:v>104.00465909758363</c:v>
                </c:pt>
                <c:pt idx="17">
                  <c:v>102.34381167621893</c:v>
                </c:pt>
                <c:pt idx="18">
                  <c:v>103.72958816461892</c:v>
                </c:pt>
                <c:pt idx="19">
                  <c:v>103.81459874363692</c:v>
                </c:pt>
                <c:pt idx="20">
                  <c:v>102.88493641306447</c:v>
                </c:pt>
                <c:pt idx="21">
                  <c:v>101.65535703903245</c:v>
                </c:pt>
                <c:pt idx="22">
                  <c:v>101.89851853542923</c:v>
                </c:pt>
                <c:pt idx="23">
                  <c:v>101.11236174235036</c:v>
                </c:pt>
                <c:pt idx="24">
                  <c:v>99.375511756226004</c:v>
                </c:pt>
                <c:pt idx="25">
                  <c:v>98.615067784327465</c:v>
                </c:pt>
                <c:pt idx="26">
                  <c:v>98.023866664760888</c:v>
                </c:pt>
                <c:pt idx="27">
                  <c:v>99.651368873925392</c:v>
                </c:pt>
                <c:pt idx="28">
                  <c:v>102.52348072872948</c:v>
                </c:pt>
                <c:pt idx="29">
                  <c:v>98.47371942518312</c:v>
                </c:pt>
                <c:pt idx="30">
                  <c:v>97.721415778793514</c:v>
                </c:pt>
                <c:pt idx="31">
                  <c:v>97.754243209408955</c:v>
                </c:pt>
                <c:pt idx="32">
                  <c:v>98.79305827773095</c:v>
                </c:pt>
                <c:pt idx="33">
                  <c:v>100.81203959376559</c:v>
                </c:pt>
                <c:pt idx="34">
                  <c:v>100.6961492093444</c:v>
                </c:pt>
                <c:pt idx="35">
                  <c:v>101.17875257713092</c:v>
                </c:pt>
                <c:pt idx="36">
                  <c:v>99.419820699436201</c:v>
                </c:pt>
                <c:pt idx="37">
                  <c:v>99.476527185556733</c:v>
                </c:pt>
                <c:pt idx="38">
                  <c:v>100.9378748181083</c:v>
                </c:pt>
                <c:pt idx="39">
                  <c:v>101.82110824712112</c:v>
                </c:pt>
                <c:pt idx="40">
                  <c:v>100.0762894342504</c:v>
                </c:pt>
                <c:pt idx="41">
                  <c:v>100.60569755170816</c:v>
                </c:pt>
                <c:pt idx="42">
                  <c:v>97.453460309900919</c:v>
                </c:pt>
                <c:pt idx="43">
                  <c:v>98.716040226773117</c:v>
                </c:pt>
                <c:pt idx="44">
                  <c:v>99.010792149271083</c:v>
                </c:pt>
                <c:pt idx="45">
                  <c:v>98.453237685020412</c:v>
                </c:pt>
                <c:pt idx="46">
                  <c:v>99.004029148582703</c:v>
                </c:pt>
                <c:pt idx="47">
                  <c:v>100.26453841810488</c:v>
                </c:pt>
                <c:pt idx="48">
                  <c:v>100.18512802200333</c:v>
                </c:pt>
                <c:pt idx="49">
                  <c:v>99.932979642154166</c:v>
                </c:pt>
                <c:pt idx="50">
                  <c:v>101.19026198369203</c:v>
                </c:pt>
                <c:pt idx="51">
                  <c:v>103.3371063813141</c:v>
                </c:pt>
                <c:pt idx="52">
                  <c:v>104.92635004245918</c:v>
                </c:pt>
                <c:pt idx="53">
                  <c:v>103.22822769351943</c:v>
                </c:pt>
                <c:pt idx="54">
                  <c:v>104.51301719623258</c:v>
                </c:pt>
                <c:pt idx="55">
                  <c:v>106.10631185582811</c:v>
                </c:pt>
                <c:pt idx="56">
                  <c:v>105.01035971847404</c:v>
                </c:pt>
                <c:pt idx="57">
                  <c:v>104.88021801328841</c:v>
                </c:pt>
                <c:pt idx="58">
                  <c:v>105.29493854204064</c:v>
                </c:pt>
                <c:pt idx="59">
                  <c:v>105.88711231422224</c:v>
                </c:pt>
                <c:pt idx="60">
                  <c:v>105.48266215375675</c:v>
                </c:pt>
                <c:pt idx="61">
                  <c:v>105.23278796063632</c:v>
                </c:pt>
                <c:pt idx="62">
                  <c:v>104.79286131690586</c:v>
                </c:pt>
                <c:pt idx="63">
                  <c:v>104.0527435462453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1D-44A5-AC31-2E42EEF31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147216"/>
        <c:axId val="470139672"/>
      </c:lineChart>
      <c:catAx>
        <c:axId val="47014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70139672"/>
        <c:crosses val="autoZero"/>
        <c:auto val="1"/>
        <c:lblAlgn val="ctr"/>
        <c:lblOffset val="100"/>
        <c:noMultiLvlLbl val="0"/>
      </c:catAx>
      <c:valAx>
        <c:axId val="470139672"/>
        <c:scaling>
          <c:orientation val="minMax"/>
          <c:max val="115"/>
          <c:min val="9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7014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0.27743</cdr:x>
      <cdr:y>0</cdr:y>
    </cdr:from>
    <cdr:to>
      <cdr:x>0.36509</cdr:x>
      <cdr:y>0.18639</cdr:y>
    </cdr:to>
    <cdr:sp macro="" textlink="">
      <cdr:nvSpPr>
        <cdr:cNvPr id="2" name="TekstniOkvir 1">
          <a:extLst xmlns:a="http://schemas.openxmlformats.org/drawingml/2006/main">
            <a:ext uri="{FF2B5EF4-FFF2-40B4-BE49-F238E27FC236}">
              <a16:creationId xmlns:a16="http://schemas.microsoft.com/office/drawing/2014/main" id="{01998C84-1BAF-4C54-98EA-DA26107C8110}"/>
            </a:ext>
          </a:extLst>
        </cdr:cNvPr>
        <cdr:cNvSpPr txBox="1"/>
      </cdr:nvSpPr>
      <cdr:spPr>
        <a:xfrm xmlns:a="http://schemas.openxmlformats.org/drawingml/2006/main">
          <a:off x="2893922" y="-11483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hr-HR" sz="2000" b="1" dirty="0">
              <a:solidFill>
                <a:srgbClr val="C00000"/>
              </a:solidFill>
            </a:rPr>
            <a:t>Početak krize, obrana</a:t>
          </a:r>
          <a:r>
            <a:rPr lang="hr-HR" sz="2000" dirty="0">
              <a:solidFill>
                <a:srgbClr val="C00000"/>
              </a:solidFill>
            </a:rPr>
            <a:t> </a:t>
          </a:r>
          <a:r>
            <a:rPr lang="hr-HR" sz="2000" b="1" dirty="0">
              <a:solidFill>
                <a:srgbClr val="C00000"/>
              </a:solidFill>
            </a:rPr>
            <a:t>kune </a:t>
          </a:r>
        </a:p>
        <a:p xmlns:a="http://schemas.openxmlformats.org/drawingml/2006/main">
          <a:pPr algn="l"/>
          <a:r>
            <a:rPr lang="hr-HR" sz="2000" b="1" dirty="0">
              <a:solidFill>
                <a:srgbClr val="C00000"/>
              </a:solidFill>
            </a:rPr>
            <a:t>od deprecijacije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00959-E137-483F-97D0-6A9D49D8504B}" type="datetimeFigureOut">
              <a:rPr lang="hr-HR" smtClean="0"/>
              <a:t>23.11.2017.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23B20-4877-40A4-9378-7724C47201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82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0E58D9-2D22-4434-BFA2-0388C8394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8B992D7-1D44-45BB-8590-5553EF4A6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2E5126-B781-4877-943D-BB260859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A8E3-767C-4863-BBD4-598E8C76F7EE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D203FFE-F3D6-44DD-B152-B3316F0BC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D8D848E-8D35-4933-B668-76177936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35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8733F3-C876-490C-8AE6-16B3A0F53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2611656-858C-4D62-98C1-81A29246B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42FDD8-F73B-4431-9511-0693DEBD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1ED-A639-405C-B2C2-051F8AFA6FF2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A8EB578-E64E-4AAA-824F-47755AA1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A5526DD-BB2E-45F3-8913-85D45793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680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99E8A526-53AD-4637-9323-7558A208D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7843B0F-20BA-4AB0-BDBF-1F8FCB898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4D671BB-7FBE-4D5D-BBC0-D3C21225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F852-4FC7-459B-9B23-6D8D9BBF47A4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09A677E-FDDC-4FAD-9D7C-C1D5D2916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6AEDD9-CA97-4401-9BE1-8790CA43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10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BDE21F-4FA8-4FC4-8FC5-875E0E7A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A0138C-6E50-4017-B3DF-CA66A2BA5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D3C5CDA-C9EF-4079-B4A3-8F6B6DEC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1AE2-287B-4F09-AC0D-F391B0316E53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AE52FFE-F0A7-4A6A-B6A6-9B1270B2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05F6006-91FB-4928-82C9-7D3A7A6B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23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0F05BB-3843-4754-90A7-88D52D31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E6F76EA-3101-477B-A5E3-065848DA7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909E03-B4C8-4F27-83DB-851AE532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F931-3F98-48F1-8A70-E5DE8022FFD6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4B3130A-E944-46E9-9CDE-19BDCA13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40CB25-ACD4-42EA-986A-E80217CD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17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4045D7-3787-4970-98B1-7E97E7D1D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E08DC2-E24F-497D-A2CE-6C747865C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57B3FEF-6A4B-46E7-9CB3-B31D1E9DC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897D37F-AC6B-40BE-95EC-413A8080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406A-D81E-4EF2-B64F-B44A5EA32BB4}" type="datetime1">
              <a:rPr lang="hr-HR" smtClean="0"/>
              <a:t>23.11.2017.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4C9E67B-2F7D-4547-8299-766D78E5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474D788-3ACF-400D-9E91-84B91A9A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2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51F648-DEE7-41E3-9B35-07DE8310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6593E3E-ADEB-452F-A992-E2D568CFA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10DC096-90D5-419E-8A89-9DB4A92A5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218F484-81F0-417E-917B-18073F24B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8F802AA-963B-485D-BA86-D5BB11283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F61BBAD9-6A99-4C52-908B-7DC9EE9F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446F-17F1-4378-8F70-A5C82A13A8AB}" type="datetime1">
              <a:rPr lang="hr-HR" smtClean="0"/>
              <a:t>23.11.2017.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0D9F697-9B76-4E12-8F2F-81CD2430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B4EA735-0C52-4778-8D97-DC96E86C1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881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77DD50-0B46-4E2A-9086-B7BB7BF4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C0902D6-B674-41BD-B8D1-98AFEEF2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CEA9F-5D11-4564-A22C-7DF3652DC61B}" type="datetime1">
              <a:rPr lang="hr-HR" smtClean="0"/>
              <a:t>23.11.2017.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5734910-F3FF-4270-B48A-73722BE08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E753F69-B58F-403C-8CD2-112289F8F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153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DC6B61A-D3A6-4B31-BE1E-B34D465E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C454-F01D-494C-B514-A58DE7B52EC4}" type="datetime1">
              <a:rPr lang="hr-HR" smtClean="0"/>
              <a:t>23.11.2017.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C9325B0-DF05-46E1-9119-2CFAE648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A806D84-9A91-44D8-A07D-E5111033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44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43B290-BF67-4572-A68B-76567E70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953839-F99C-496E-8F68-3E87CC7C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D35102A-E5A1-4D6E-A05E-517AF63B0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DE7CDD7-9B76-4466-AB1F-C39596C0F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80FC-61B5-4190-BA71-3219FC8BB33C}" type="datetime1">
              <a:rPr lang="hr-HR" smtClean="0"/>
              <a:t>23.11.2017.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0917118-1741-4F04-B513-016D387E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D3A395F-36CB-4460-BCF6-CE554430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39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703FDE-288C-4DE9-A8D4-42416E65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0BD6348-79B0-462E-9A5F-C577F5C5D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D2C9CCE-6138-4748-837F-89F3FB1ED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46AE63D-EFFD-4097-83FE-BF6EBAD9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3B39-B8C3-4CDA-B078-E05DAEAEE9EF}" type="datetime1">
              <a:rPr lang="hr-HR" smtClean="0"/>
              <a:t>23.11.2017.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AC0B4FA-800F-46CD-92D3-84EFAA53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28CE4D-CE0F-4631-A193-AD811BFB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811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9DA6C4A-0F85-44AF-B4ED-A1AAA20C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15D22D1-A2BC-48E1-92DD-06297D73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D1AB9B-7837-45F9-A2F7-8F254E33EB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7EBC8-B404-49AE-B52F-26C0C117DA85}" type="datetime1">
              <a:rPr lang="hr-HR" smtClean="0"/>
              <a:t>23.11.2017.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9430499-90CA-4698-9413-1D17B712F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D0A61A7-C091-4CF7-A82D-C72A3C9CC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60763-C4DE-4838-B66C-F980A4C75E3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031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1F02E9-AF85-4CA4-BAE9-7B14A40B3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24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ODNOS DEVIZNOG TEČAJA I KAMATNIH STOPA U KONTEKSTU UVOĐENJA EURA</a:t>
            </a:r>
            <a:br>
              <a:rPr lang="hr-HR" sz="3600" dirty="0"/>
            </a:br>
            <a:br>
              <a:rPr lang="hr-HR" dirty="0"/>
            </a:b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8BE4DD4-5EA3-4299-A784-F1933569C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7405"/>
            <a:ext cx="9144000" cy="1655762"/>
          </a:xfrm>
        </p:spPr>
        <p:txBody>
          <a:bodyPr/>
          <a:lstStyle/>
          <a:p>
            <a:r>
              <a:rPr lang="hr-HR" dirty="0"/>
              <a:t>Prof. dr. </a:t>
            </a:r>
            <a:r>
              <a:rPr lang="hr-HR" dirty="0" err="1"/>
              <a:t>sc</a:t>
            </a:r>
            <a:r>
              <a:rPr lang="hr-HR" dirty="0"/>
              <a:t>. Marijana Ivanov</a:t>
            </a:r>
          </a:p>
        </p:txBody>
      </p:sp>
    </p:spTree>
    <p:extLst>
      <p:ext uri="{BB962C8B-B14F-4D97-AF65-F5344CB8AC3E}">
        <p14:creationId xmlns:p14="http://schemas.microsoft.com/office/powerpoint/2010/main" val="324060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6BA7DC-7ECE-4B80-AD49-17E80C7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16" y="32259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/>
              <a:t>Zaključna razmatranja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08CCC7-C92B-4930-B1A3-3B62042A3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66" y="903767"/>
            <a:ext cx="10878879" cy="58691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b="1" dirty="0"/>
              <a:t>Uz koji središnji paritet će kuna sudjelovati u ERM2?</a:t>
            </a:r>
          </a:p>
          <a:p>
            <a:r>
              <a:rPr lang="hr-HR" dirty="0">
                <a:solidFill>
                  <a:srgbClr val="C00000"/>
                </a:solidFill>
              </a:rPr>
              <a:t>Središnji paritet je kompromis između tržišnog (kratkoročnog) i ravnotežnog (dugoročnog) tečaja. </a:t>
            </a:r>
            <a:r>
              <a:rPr lang="hr-HR" dirty="0"/>
              <a:t>Središnji paritet definirat će se u dogovoru s ostalim članicama.</a:t>
            </a:r>
          </a:p>
          <a:p>
            <a:r>
              <a:rPr lang="hr-HR" dirty="0"/>
              <a:t>HNB bi u predstojećem razdoblju trebao </a:t>
            </a:r>
            <a:r>
              <a:rPr lang="hr-HR" b="1" dirty="0"/>
              <a:t>spriječiti daljnju aprecijaciju kune </a:t>
            </a:r>
            <a:r>
              <a:rPr lang="hr-HR" dirty="0"/>
              <a:t>koja negativno djeluje na konkurentnost domaće proizvodnje i izvoza.</a:t>
            </a:r>
          </a:p>
          <a:p>
            <a:r>
              <a:rPr lang="hr-HR" dirty="0"/>
              <a:t>Do ulaska u ERM2, poželjna je tolerancija prema blagoj deprecijaciji - čak i pod cijenu odgađanja konvergencije kratkoročnih kamatnih stopa i žrtvovanje stabilnosti tečaja tijekom</a:t>
            </a:r>
            <a:r>
              <a:rPr lang="hr-HR" u="sng" dirty="0"/>
              <a:t> početnih nekoliko mjeseci sudjelovanja u ERM2</a:t>
            </a:r>
            <a:r>
              <a:rPr lang="hr-HR" dirty="0"/>
              <a:t>.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/>
              <a:t>Uz koji tečaj ćemo uvesti euro? </a:t>
            </a:r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>Devalvacija u terminima središnjeg pariteta je zabranjena. Revalvacija je moguća. </a:t>
            </a:r>
          </a:p>
          <a:p>
            <a:r>
              <a:rPr lang="hr-HR" dirty="0"/>
              <a:t>Ovisno o nastavku ekspanzije hrvatskog gospodarstva, moguć je scenarij jačanja domaće valute u terminima nominalnog i/ili realnog tečaja tijekom članstva u ERM2. (Ne kao u Slovačkoj, ali ipak moguće.) </a:t>
            </a:r>
          </a:p>
          <a:p>
            <a:r>
              <a:rPr lang="hr-HR" dirty="0"/>
              <a:t>Konvergencija domaćih kamatnih stopa prema prosjeku </a:t>
            </a:r>
            <a:r>
              <a:rPr lang="hr-HR" dirty="0" err="1"/>
              <a:t>europodručja</a:t>
            </a:r>
            <a:r>
              <a:rPr lang="hr-HR" dirty="0"/>
              <a:t> demotivirat će špekulativne tokove kratkoročnog kapitala i time smanjiti pritiske na nestabilnost tečaja. Ali, </a:t>
            </a:r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>navedeno ne isključuje privremena divergentna kretanja kamatnih stopa (u odnosu na </a:t>
            </a:r>
            <a:r>
              <a:rPr lang="hr-HR" dirty="0" err="1">
                <a:solidFill>
                  <a:schemeClr val="accent1">
                    <a:lumMod val="50000"/>
                  </a:schemeClr>
                </a:solidFill>
              </a:rPr>
              <a:t>europodručje</a:t>
            </a:r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>) i nestabilnost tečaja u razdoblju prije uvođenja eura.</a:t>
            </a:r>
          </a:p>
          <a:p>
            <a:r>
              <a:rPr lang="hr-HR" b="1" dirty="0"/>
              <a:t>Zadovoljenje uvjeta konvergencije dugoročnih kamatnih stopa prvenstveno je uvjetovano konsolidacijom javnih financija i uklanjanjem strukturnih neravnoteža u hrvatskom gospodarstvu. </a:t>
            </a:r>
          </a:p>
        </p:txBody>
      </p:sp>
    </p:spTree>
    <p:extLst>
      <p:ext uri="{BB962C8B-B14F-4D97-AF65-F5344CB8AC3E}">
        <p14:creationId xmlns:p14="http://schemas.microsoft.com/office/powerpoint/2010/main" val="423570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podnožja 1">
            <a:extLst>
              <a:ext uri="{FF2B5EF4-FFF2-40B4-BE49-F238E27FC236}">
                <a16:creationId xmlns:a16="http://schemas.microsoft.com/office/drawing/2014/main" id="{2C346F95-B875-493C-9A81-3D213D13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3" name="Strelica: desno 2">
            <a:extLst>
              <a:ext uri="{FF2B5EF4-FFF2-40B4-BE49-F238E27FC236}">
                <a16:creationId xmlns:a16="http://schemas.microsoft.com/office/drawing/2014/main" id="{30CAA526-54F5-48A9-8FFA-F959F29CDC60}"/>
              </a:ext>
            </a:extLst>
          </p:cNvPr>
          <p:cNvSpPr/>
          <p:nvPr/>
        </p:nvSpPr>
        <p:spPr>
          <a:xfrm>
            <a:off x="693106" y="141968"/>
            <a:ext cx="11498894" cy="195406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Makroekonomske i strukturne prilagodbe</a:t>
            </a:r>
          </a:p>
          <a:p>
            <a:r>
              <a:rPr lang="hr-HR" sz="2400" b="1" dirty="0"/>
              <a:t>u zadovoljavanju kriterija za uvođenje eura.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D52FEC27-3DFF-4684-9D7B-D5F25E9560C3}"/>
              </a:ext>
            </a:extLst>
          </p:cNvPr>
          <p:cNvCxnSpPr/>
          <p:nvPr/>
        </p:nvCxnSpPr>
        <p:spPr>
          <a:xfrm>
            <a:off x="557564" y="2244666"/>
            <a:ext cx="11323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>
            <a:extLst>
              <a:ext uri="{FF2B5EF4-FFF2-40B4-BE49-F238E27FC236}">
                <a16:creationId xmlns:a16="http://schemas.microsoft.com/office/drawing/2014/main" id="{980B2829-93AF-4A7E-AA1F-10FD937ED997}"/>
              </a:ext>
            </a:extLst>
          </p:cNvPr>
          <p:cNvSpPr txBox="1"/>
          <p:nvPr/>
        </p:nvSpPr>
        <p:spPr>
          <a:xfrm>
            <a:off x="586522" y="1792146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2017.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125BCBE4-D1F7-4815-8771-1AEDDA0142AB}"/>
              </a:ext>
            </a:extLst>
          </p:cNvPr>
          <p:cNvSpPr txBox="1"/>
          <p:nvPr/>
        </p:nvSpPr>
        <p:spPr>
          <a:xfrm>
            <a:off x="2655518" y="1782211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2020</a:t>
            </a:r>
            <a:r>
              <a:rPr lang="hr-HR" dirty="0"/>
              <a:t>.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FB9A035-9BD3-4EA3-8A52-5FAE5FD3AE4D}"/>
              </a:ext>
            </a:extLst>
          </p:cNvPr>
          <p:cNvSpPr txBox="1"/>
          <p:nvPr/>
        </p:nvSpPr>
        <p:spPr>
          <a:xfrm>
            <a:off x="5674394" y="1814784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2023.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C5E393B1-A713-4941-808E-DB79178D3978}"/>
              </a:ext>
            </a:extLst>
          </p:cNvPr>
          <p:cNvSpPr txBox="1"/>
          <p:nvPr/>
        </p:nvSpPr>
        <p:spPr>
          <a:xfrm>
            <a:off x="7202841" y="1800850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2025.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9FFF4A8B-2BE9-42B0-B2D2-54AB2E56A3B1}"/>
              </a:ext>
            </a:extLst>
          </p:cNvPr>
          <p:cNvSpPr txBox="1"/>
          <p:nvPr/>
        </p:nvSpPr>
        <p:spPr>
          <a:xfrm>
            <a:off x="9608449" y="1782695"/>
            <a:ext cx="946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2030.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ED580710-F392-4A3E-B992-F25FC6794A6C}"/>
              </a:ext>
            </a:extLst>
          </p:cNvPr>
          <p:cNvSpPr txBox="1"/>
          <p:nvPr/>
        </p:nvSpPr>
        <p:spPr>
          <a:xfrm>
            <a:off x="2655518" y="2371602"/>
            <a:ext cx="1737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/>
              <a:t>Planirani </a:t>
            </a:r>
          </a:p>
          <a:p>
            <a:r>
              <a:rPr lang="hr-HR" sz="2000" b="1" dirty="0"/>
              <a:t>ulazak u ERM2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EBE89E9B-EB77-424F-9654-86703E89B352}"/>
              </a:ext>
            </a:extLst>
          </p:cNvPr>
          <p:cNvSpPr txBox="1"/>
          <p:nvPr/>
        </p:nvSpPr>
        <p:spPr>
          <a:xfrm>
            <a:off x="6011450" y="2338519"/>
            <a:ext cx="2141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Planirano uvođenje eura 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E5FF4430-FBD9-42F9-AB71-F33F64354D6B}"/>
              </a:ext>
            </a:extLst>
          </p:cNvPr>
          <p:cNvSpPr txBox="1"/>
          <p:nvPr/>
        </p:nvSpPr>
        <p:spPr>
          <a:xfrm>
            <a:off x="8694034" y="2396494"/>
            <a:ext cx="3486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Ako ne uhvatimo ovaj val ekonomske ekspanzije, boravak u čekaonici ERM2 može trajati znatno duže.</a:t>
            </a: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639B28B4-620C-41D6-B0A2-6571BC743B75}"/>
              </a:ext>
            </a:extLst>
          </p:cNvPr>
          <p:cNvSpPr/>
          <p:nvPr/>
        </p:nvSpPr>
        <p:spPr>
          <a:xfrm>
            <a:off x="1800563" y="3346460"/>
            <a:ext cx="6479878" cy="247760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hr-HR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Monetarna politika tijekom članstva u ERM2: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hr-H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postupno približavanje domaćeg kratkoročnog kamatnjaka prosjeku </a:t>
            </a:r>
            <a:r>
              <a:rPr lang="hr-HR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europodručja</a:t>
            </a:r>
            <a:r>
              <a:rPr lang="hr-H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hr-H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hr-H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veća stabilnosti tečaja - bez ozbiljnih napetosti i blizu središnjeg pariteta – posebno u razdoblju koje neposredno prethodi uvođenju eura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</a:pPr>
            <a:r>
              <a:rPr lang="hr-HR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istodobno očuvanje stabilnosti cijena kao primaran cilj.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Desna vitičasta zagrada 16">
            <a:extLst>
              <a:ext uri="{FF2B5EF4-FFF2-40B4-BE49-F238E27FC236}">
                <a16:creationId xmlns:a16="http://schemas.microsoft.com/office/drawing/2014/main" id="{C85E81A9-8DBD-40EC-B956-7052E9524650}"/>
              </a:ext>
            </a:extLst>
          </p:cNvPr>
          <p:cNvSpPr/>
          <p:nvPr/>
        </p:nvSpPr>
        <p:spPr>
          <a:xfrm>
            <a:off x="8354861" y="3928571"/>
            <a:ext cx="601249" cy="1728585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C00000"/>
              </a:solidFill>
            </a:endParaRP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E4354F84-C8C4-46BB-A05E-754151C62588}"/>
              </a:ext>
            </a:extLst>
          </p:cNvPr>
          <p:cNvSpPr txBox="1"/>
          <p:nvPr/>
        </p:nvSpPr>
        <p:spPr>
          <a:xfrm>
            <a:off x="8975996" y="3787325"/>
            <a:ext cx="2830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KOMPLEMENTARNI, ALI PONEKAD I SUPROSTAVLJENI CILJEVI</a:t>
            </a:r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C8721D52-37F0-41D0-90A4-6E299AD965B6}"/>
              </a:ext>
            </a:extLst>
          </p:cNvPr>
          <p:cNvSpPr/>
          <p:nvPr/>
        </p:nvSpPr>
        <p:spPr>
          <a:xfrm>
            <a:off x="8811345" y="4896005"/>
            <a:ext cx="34864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Moguća privremena divergentna kretanja kamatnih stopa i nestabilnost tečaja.</a:t>
            </a:r>
            <a:endParaRPr lang="hr-HR" sz="2000" b="1" dirty="0"/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9D6EBAB1-FEF4-49C8-AA4F-26233F4C760A}"/>
              </a:ext>
            </a:extLst>
          </p:cNvPr>
          <p:cNvSpPr txBox="1"/>
          <p:nvPr/>
        </p:nvSpPr>
        <p:spPr>
          <a:xfrm>
            <a:off x="7222002" y="717901"/>
            <a:ext cx="3996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C00000"/>
                </a:solidFill>
              </a:rPr>
              <a:t>Osim nominalne, naglasak </a:t>
            </a:r>
          </a:p>
          <a:p>
            <a:r>
              <a:rPr lang="hr-HR" sz="2400" dirty="0">
                <a:solidFill>
                  <a:srgbClr val="C00000"/>
                </a:solidFill>
              </a:rPr>
              <a:t>na realnoj konvergenciji</a:t>
            </a:r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C7994954-5C91-411A-AE93-F2ADD696092C}"/>
              </a:ext>
            </a:extLst>
          </p:cNvPr>
          <p:cNvSpPr txBox="1"/>
          <p:nvPr/>
        </p:nvSpPr>
        <p:spPr>
          <a:xfrm>
            <a:off x="508021" y="2371602"/>
            <a:ext cx="1606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Povjerljivi postupak za ulazak u ERM2</a:t>
            </a:r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AA7016BE-89A3-4FDB-A6DC-460B8A39E450}"/>
              </a:ext>
            </a:extLst>
          </p:cNvPr>
          <p:cNvSpPr/>
          <p:nvPr/>
        </p:nvSpPr>
        <p:spPr>
          <a:xfrm>
            <a:off x="1800562" y="5864671"/>
            <a:ext cx="6893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ERM je svojevrsni test održivosti središnjeg pariteta tečaja</a:t>
            </a:r>
            <a:endParaRPr lang="hr-HR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7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7F49F52E-968E-4A83-8CD9-F277BB0354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600597"/>
              </p:ext>
            </p:extLst>
          </p:nvPr>
        </p:nvGraphicFramePr>
        <p:xfrm>
          <a:off x="1244539" y="829605"/>
          <a:ext cx="10489729" cy="5526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avokutnik 3">
            <a:extLst>
              <a:ext uri="{FF2B5EF4-FFF2-40B4-BE49-F238E27FC236}">
                <a16:creationId xmlns:a16="http://schemas.microsoft.com/office/drawing/2014/main" id="{25844AE9-121A-4F51-9141-5CDE2A38757E}"/>
              </a:ext>
            </a:extLst>
          </p:cNvPr>
          <p:cNvSpPr/>
          <p:nvPr/>
        </p:nvSpPr>
        <p:spPr>
          <a:xfrm>
            <a:off x="2193851" y="176692"/>
            <a:ext cx="7485322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KONVERGENCIJA KRATKOROČNIH KAMATNIH STOPA – kamatne stope HNB-a i ECB-a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D4BE42C6-0C27-4458-BE2D-562FF5B38768}"/>
              </a:ext>
            </a:extLst>
          </p:cNvPr>
          <p:cNvSpPr/>
          <p:nvPr/>
        </p:nvSpPr>
        <p:spPr>
          <a:xfrm>
            <a:off x="704622" y="6268634"/>
            <a:ext cx="2510624" cy="3427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HNB i ECB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zervirano mjesto podnožja 6">
            <a:extLst>
              <a:ext uri="{FF2B5EF4-FFF2-40B4-BE49-F238E27FC236}">
                <a16:creationId xmlns:a16="http://schemas.microsoft.com/office/drawing/2014/main" id="{E58FB785-8DC4-4D2D-8B45-FA0481B6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400" dirty="0"/>
              <a:t>Marijana Ivanov: Odnos deviznog tečaja i kamatnih stopa u kontekstu uvođenja eura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9340F8B9-B7CF-449C-A017-3F0EBC065BF6}"/>
              </a:ext>
            </a:extLst>
          </p:cNvPr>
          <p:cNvSpPr/>
          <p:nvPr/>
        </p:nvSpPr>
        <p:spPr>
          <a:xfrm>
            <a:off x="2193851" y="1261036"/>
            <a:ext cx="34365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sidro tečaja ograničava ulogu HNB-a kao davatelja posljednjeg utočišta </a:t>
            </a:r>
            <a:r>
              <a:rPr lang="hr-HR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→</a:t>
            </a:r>
            <a:r>
              <a:rPr lang="hr-HR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niska cijena gubitka monetarne neovisnosti</a:t>
            </a:r>
            <a:endParaRPr lang="hr-HR" sz="2000" dirty="0">
              <a:solidFill>
                <a:srgbClr val="C00000"/>
              </a:solidFill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5DB2B83E-E147-478C-A169-CB4D20CB370D}"/>
              </a:ext>
            </a:extLst>
          </p:cNvPr>
          <p:cNvSpPr txBox="1"/>
          <p:nvPr/>
        </p:nvSpPr>
        <p:spPr>
          <a:xfrm>
            <a:off x="9679173" y="2767280"/>
            <a:ext cx="26680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Uz stabilan tečaj tijekom članstva u ERM2, razlika bi se trebala smanjivati</a:t>
            </a:r>
          </a:p>
        </p:txBody>
      </p:sp>
    </p:spTree>
    <p:extLst>
      <p:ext uri="{BB962C8B-B14F-4D97-AF65-F5344CB8AC3E}">
        <p14:creationId xmlns:p14="http://schemas.microsoft.com/office/powerpoint/2010/main" val="3682032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podnožja 1">
            <a:extLst>
              <a:ext uri="{FF2B5EF4-FFF2-40B4-BE49-F238E27FC236}">
                <a16:creationId xmlns:a16="http://schemas.microsoft.com/office/drawing/2014/main" id="{D981BD83-3460-4BCC-B6EE-6763E6D04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Marijana Ivanov: Odnos deviznog tečaja i kamatnih stopa u kontekstu uvođenja eura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7AC6E526-FF9F-4EFB-8DCB-CF0EE80DFD1F}"/>
              </a:ext>
            </a:extLst>
          </p:cNvPr>
          <p:cNvSpPr/>
          <p:nvPr/>
        </p:nvSpPr>
        <p:spPr>
          <a:xfrm>
            <a:off x="2828261" y="437163"/>
            <a:ext cx="7865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Razlika između 6M ZIBORA i 6M EURIBORA </a:t>
            </a:r>
            <a:endParaRPr lang="hr-HR" sz="2400" dirty="0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67BCA8A5-0150-41D7-AEAA-BDB9DFAB27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6363824"/>
              </p:ext>
            </p:extLst>
          </p:nvPr>
        </p:nvGraphicFramePr>
        <p:xfrm>
          <a:off x="1158240" y="1148316"/>
          <a:ext cx="10431248" cy="4905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avokutnik 4">
            <a:extLst>
              <a:ext uri="{FF2B5EF4-FFF2-40B4-BE49-F238E27FC236}">
                <a16:creationId xmlns:a16="http://schemas.microsoft.com/office/drawing/2014/main" id="{126C599B-C896-48D3-8DE0-A2A06BCFF787}"/>
              </a:ext>
            </a:extLst>
          </p:cNvPr>
          <p:cNvSpPr/>
          <p:nvPr/>
        </p:nvSpPr>
        <p:spPr>
          <a:xfrm>
            <a:off x="837599" y="6247854"/>
            <a:ext cx="280076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HNB i ECB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A7251996-916E-40AE-ABFC-0C570E338697}"/>
              </a:ext>
            </a:extLst>
          </p:cNvPr>
          <p:cNvSpPr txBox="1"/>
          <p:nvPr/>
        </p:nvSpPr>
        <p:spPr>
          <a:xfrm rot="1091103">
            <a:off x="3641811" y="2323774"/>
            <a:ext cx="1957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/>
              <a:t>Aprecijacija kune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2E47104C-A892-4E66-93EB-38D04EAC5C8A}"/>
              </a:ext>
            </a:extLst>
          </p:cNvPr>
          <p:cNvSpPr txBox="1"/>
          <p:nvPr/>
        </p:nvSpPr>
        <p:spPr>
          <a:xfrm>
            <a:off x="8705391" y="3015058"/>
            <a:ext cx="2112315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hr-HR" sz="2000" b="1" dirty="0"/>
              <a:t>Razlika je uža uz očekivanja aprecijacije kune</a:t>
            </a:r>
          </a:p>
        </p:txBody>
      </p:sp>
      <p:cxnSp>
        <p:nvCxnSpPr>
          <p:cNvPr id="11" name="Ravni poveznik sa strelicom 10">
            <a:extLst>
              <a:ext uri="{FF2B5EF4-FFF2-40B4-BE49-F238E27FC236}">
                <a16:creationId xmlns:a16="http://schemas.microsoft.com/office/drawing/2014/main" id="{91484BBF-6E2F-433C-BF21-BF38484C6029}"/>
              </a:ext>
            </a:extLst>
          </p:cNvPr>
          <p:cNvCxnSpPr/>
          <p:nvPr/>
        </p:nvCxnSpPr>
        <p:spPr>
          <a:xfrm>
            <a:off x="10197788" y="4068033"/>
            <a:ext cx="125260" cy="42145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85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A5959BCF-3D19-41B4-8DB0-5DC67E91A050}"/>
              </a:ext>
            </a:extLst>
          </p:cNvPr>
          <p:cNvSpPr/>
          <p:nvPr/>
        </p:nvSpPr>
        <p:spPr>
          <a:xfrm>
            <a:off x="1854754" y="-23274"/>
            <a:ext cx="95480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KONVERGENCIJA DUGOROČNIH KAMATNIH STOPA </a:t>
            </a:r>
          </a:p>
          <a:p>
            <a:pPr lvl="0" algn="ctr">
              <a:spcAft>
                <a:spcPts val="0"/>
              </a:spcAft>
            </a:pP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bi li zadovoljili ovaj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maastrichtski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kriterij da su tri referentne članice </a:t>
            </a:r>
            <a:r>
              <a:rPr lang="hr-H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 najnižom stopom inflacije) </a:t>
            </a: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Litva, Njemačka i Nizozemska??? 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B38F4CF3-030B-4E99-AEBC-D8BFC3BC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4663207"/>
              </p:ext>
            </p:extLst>
          </p:nvPr>
        </p:nvGraphicFramePr>
        <p:xfrm>
          <a:off x="2031391" y="1515516"/>
          <a:ext cx="9548038" cy="472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avokutnik 3">
            <a:extLst>
              <a:ext uri="{FF2B5EF4-FFF2-40B4-BE49-F238E27FC236}">
                <a16:creationId xmlns:a16="http://schemas.microsoft.com/office/drawing/2014/main" id="{0F21FC1B-0AED-4794-ADDD-6D6133977D86}"/>
              </a:ext>
            </a:extLst>
          </p:cNvPr>
          <p:cNvSpPr/>
          <p:nvPr/>
        </p:nvSpPr>
        <p:spPr>
          <a:xfrm>
            <a:off x="21843" y="1293132"/>
            <a:ext cx="2186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Prinosi na desetogodišnje državne obveznice </a:t>
            </a:r>
          </a:p>
          <a:p>
            <a:r>
              <a:rPr lang="hr-HR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članica EU</a:t>
            </a:r>
            <a:endParaRPr lang="hr-HR" sz="2000" dirty="0">
              <a:solidFill>
                <a:srgbClr val="C00000"/>
              </a:solidFill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739921DA-CD61-4661-8475-0BF284C3FF55}"/>
              </a:ext>
            </a:extLst>
          </p:cNvPr>
          <p:cNvSpPr/>
          <p:nvPr/>
        </p:nvSpPr>
        <p:spPr>
          <a:xfrm>
            <a:off x="288912" y="6395484"/>
            <a:ext cx="1919115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ECB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E2C3EBEF-726B-4E80-BACE-5786CAEF31B4}"/>
              </a:ext>
            </a:extLst>
          </p:cNvPr>
          <p:cNvSpPr/>
          <p:nvPr/>
        </p:nvSpPr>
        <p:spPr>
          <a:xfrm>
            <a:off x="8549354" y="1400854"/>
            <a:ext cx="3561074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r-HR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Razlika prinosa bi se trebala smanjiti nakon uvođenja eura</a:t>
            </a:r>
            <a:endParaRPr lang="hr-HR" sz="2000" dirty="0">
              <a:solidFill>
                <a:srgbClr val="C00000"/>
              </a:solidFill>
            </a:endParaRPr>
          </a:p>
        </p:txBody>
      </p:sp>
      <p:sp>
        <p:nvSpPr>
          <p:cNvPr id="12" name="Rezervirano mjesto podnožja 11">
            <a:extLst>
              <a:ext uri="{FF2B5EF4-FFF2-40B4-BE49-F238E27FC236}">
                <a16:creationId xmlns:a16="http://schemas.microsoft.com/office/drawing/2014/main" id="{14922929-3999-4DD8-8604-E9C3E2B0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400" dirty="0"/>
              <a:t>Marijana Ivanov: Odnos deviznog tečaja i kamatnih stopa u kontekstu uvođenja eura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98B33D34-EE82-40A4-A647-C82042CB2D5F}"/>
              </a:ext>
            </a:extLst>
          </p:cNvPr>
          <p:cNvSpPr txBox="1"/>
          <p:nvPr/>
        </p:nvSpPr>
        <p:spPr>
          <a:xfrm>
            <a:off x="3642647" y="2108740"/>
            <a:ext cx="335697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000" dirty="0" err="1"/>
              <a:t>Europodručje</a:t>
            </a:r>
            <a:r>
              <a:rPr lang="hr-HR" sz="2000" dirty="0"/>
              <a:t> u prosjeku bilježi niži prinos na 10Y državne obveznice</a:t>
            </a:r>
          </a:p>
        </p:txBody>
      </p:sp>
      <p:cxnSp>
        <p:nvCxnSpPr>
          <p:cNvPr id="15" name="Ravni poveznik sa strelicom 14">
            <a:extLst>
              <a:ext uri="{FF2B5EF4-FFF2-40B4-BE49-F238E27FC236}">
                <a16:creationId xmlns:a16="http://schemas.microsoft.com/office/drawing/2014/main" id="{B5E9BF61-EA4F-4F9B-B511-188B9A5EABF8}"/>
              </a:ext>
            </a:extLst>
          </p:cNvPr>
          <p:cNvCxnSpPr/>
          <p:nvPr/>
        </p:nvCxnSpPr>
        <p:spPr>
          <a:xfrm>
            <a:off x="10424928" y="2108740"/>
            <a:ext cx="0" cy="61662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8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7D0D3720-9B22-4A64-BB22-299EF8AC7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6605196"/>
              </p:ext>
            </p:extLst>
          </p:nvPr>
        </p:nvGraphicFramePr>
        <p:xfrm>
          <a:off x="994344" y="813885"/>
          <a:ext cx="10586084" cy="5406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2">
            <a:extLst>
              <a:ext uri="{FF2B5EF4-FFF2-40B4-BE49-F238E27FC236}">
                <a16:creationId xmlns:a16="http://schemas.microsoft.com/office/drawing/2014/main" id="{1B5332D5-69A4-4F99-B322-0C1004397C03}"/>
              </a:ext>
            </a:extLst>
          </p:cNvPr>
          <p:cNvSpPr txBox="1"/>
          <p:nvPr/>
        </p:nvSpPr>
        <p:spPr>
          <a:xfrm>
            <a:off x="9943402" y="2959681"/>
            <a:ext cx="1254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EUROZONA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C51965B6-1EA2-4D91-A783-A0F6BA79BB59}"/>
              </a:ext>
            </a:extLst>
          </p:cNvPr>
          <p:cNvSpPr txBox="1"/>
          <p:nvPr/>
        </p:nvSpPr>
        <p:spPr>
          <a:xfrm>
            <a:off x="9943402" y="1702117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HRVATSKA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CB56A00A-9490-465A-A284-002477B53408}"/>
              </a:ext>
            </a:extLst>
          </p:cNvPr>
          <p:cNvSpPr/>
          <p:nvPr/>
        </p:nvSpPr>
        <p:spPr>
          <a:xfrm>
            <a:off x="2003461" y="291487"/>
            <a:ext cx="8331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Kamatne stope na kredite banaka u Hrvatskoj i </a:t>
            </a:r>
            <a:r>
              <a:rPr lang="hr-HR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europodručju</a:t>
            </a:r>
            <a:endParaRPr lang="hr-HR" sz="2400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11790C20-C6F8-46CB-963F-822E514D515D}"/>
              </a:ext>
            </a:extLst>
          </p:cNvPr>
          <p:cNvSpPr/>
          <p:nvPr/>
        </p:nvSpPr>
        <p:spPr>
          <a:xfrm>
            <a:off x="377489" y="6281133"/>
            <a:ext cx="195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HNB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zervirano mjesto podnožja 8">
            <a:extLst>
              <a:ext uri="{FF2B5EF4-FFF2-40B4-BE49-F238E27FC236}">
                <a16:creationId xmlns:a16="http://schemas.microsoft.com/office/drawing/2014/main" id="{C60717BB-07F0-411A-9280-54F2E1221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400" dirty="0"/>
              <a:t>Marijana Ivanov: Odnos deviznog tečaja i kamatnih stopa u kontekstu uvođenja eura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A1ADBFEF-3035-461F-AAB4-1724439274CF}"/>
              </a:ext>
            </a:extLst>
          </p:cNvPr>
          <p:cNvSpPr txBox="1"/>
          <p:nvPr/>
        </p:nvSpPr>
        <p:spPr>
          <a:xfrm>
            <a:off x="1890556" y="3241043"/>
            <a:ext cx="7787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Uz nestanak tečajnog rizika i niže regulatorne troškove (obveznu rezerve i dr.), </a:t>
            </a:r>
            <a:r>
              <a:rPr lang="hr-HR" sz="2000" b="1" dirty="0"/>
              <a:t>razlika u kamatnim stopama će se smanjiti nakon uvođenja eura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dirty="0">
                <a:solidFill>
                  <a:schemeClr val="accent1">
                    <a:lumMod val="50000"/>
                  </a:schemeClr>
                </a:solidFill>
              </a:rPr>
              <a:t>- ali to ne znači kamatne stope kao u Njemačkoj - </a:t>
            </a: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bliže onima u Sloveniji.</a:t>
            </a:r>
          </a:p>
        </p:txBody>
      </p:sp>
    </p:spTree>
    <p:extLst>
      <p:ext uri="{BB962C8B-B14F-4D97-AF65-F5344CB8AC3E}">
        <p14:creationId xmlns:p14="http://schemas.microsoft.com/office/powerpoint/2010/main" val="326605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C2D6408F-8C96-4928-A102-3E4605A4202B}"/>
              </a:ext>
            </a:extLst>
          </p:cNvPr>
          <p:cNvSpPr/>
          <p:nvPr/>
        </p:nvSpPr>
        <p:spPr>
          <a:xfrm>
            <a:off x="614916" y="404889"/>
            <a:ext cx="10962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PROSJEČNE KAMATNE STOPE NA KREDITE KUĆANSTVIMA I PODUZEĆIMA U ČLANICAMA EUROPODRUČJA</a:t>
            </a:r>
            <a:endParaRPr lang="hr-H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0C47F0F5-48F2-4A60-9024-30375F32BA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141768"/>
              </p:ext>
            </p:extLst>
          </p:nvPr>
        </p:nvGraphicFramePr>
        <p:xfrm>
          <a:off x="915820" y="1460846"/>
          <a:ext cx="4743893" cy="4338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6135550C-9E91-47ED-9A17-4CD724F9F5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9444466"/>
              </p:ext>
            </p:extLst>
          </p:nvPr>
        </p:nvGraphicFramePr>
        <p:xfrm>
          <a:off x="5963165" y="1449407"/>
          <a:ext cx="5291470" cy="433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avokutnik 4">
            <a:extLst>
              <a:ext uri="{FF2B5EF4-FFF2-40B4-BE49-F238E27FC236}">
                <a16:creationId xmlns:a16="http://schemas.microsoft.com/office/drawing/2014/main" id="{A49E5E34-4781-4D03-AD0F-3B5A385DE20C}"/>
              </a:ext>
            </a:extLst>
          </p:cNvPr>
          <p:cNvSpPr/>
          <p:nvPr/>
        </p:nvSpPr>
        <p:spPr>
          <a:xfrm>
            <a:off x="804531" y="5787489"/>
            <a:ext cx="1919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ECB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3FB322BB-E346-4556-97BD-A33C0D1248F8}"/>
              </a:ext>
            </a:extLst>
          </p:cNvPr>
          <p:cNvSpPr txBox="1"/>
          <p:nvPr/>
        </p:nvSpPr>
        <p:spPr>
          <a:xfrm>
            <a:off x="10100153" y="2413337"/>
            <a:ext cx="2091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rgbClr val="C00000"/>
                </a:solidFill>
              </a:rPr>
              <a:t>Slovenija ima sličan profil rizika kao Hrvatska.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867596E8-DA51-4435-94AE-0D045FB381C0}"/>
              </a:ext>
            </a:extLst>
          </p:cNvPr>
          <p:cNvSpPr txBox="1"/>
          <p:nvPr/>
        </p:nvSpPr>
        <p:spPr>
          <a:xfrm>
            <a:off x="3757808" y="1235886"/>
            <a:ext cx="1590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% godišnje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BC6B6827-E027-4F26-9E7E-19BBDFEACABB}"/>
              </a:ext>
            </a:extLst>
          </p:cNvPr>
          <p:cNvSpPr txBox="1"/>
          <p:nvPr/>
        </p:nvSpPr>
        <p:spPr>
          <a:xfrm>
            <a:off x="9290779" y="1224446"/>
            <a:ext cx="1590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% godišnje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A4A70DA-9981-4ABE-B4F2-E61F0C410107}"/>
              </a:ext>
            </a:extLst>
          </p:cNvPr>
          <p:cNvSpPr txBox="1"/>
          <p:nvPr/>
        </p:nvSpPr>
        <p:spPr>
          <a:xfrm>
            <a:off x="2976100" y="5751253"/>
            <a:ext cx="9043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Jedinstvena monetarna politika - različiti troškovi zaduživanja. </a:t>
            </a:r>
            <a:r>
              <a:rPr lang="hr-HR" sz="2000" dirty="0"/>
              <a:t>Kamatne stope ne ovise samo o monetarnoj politici. </a:t>
            </a:r>
            <a:r>
              <a:rPr lang="hr-HR" sz="2000" b="1" dirty="0"/>
              <a:t>Zemlje se razlikuju po nacionalnim stopama inflacije, teretu javnog duga, kvaliteti kreditnog portfelja banaka, …</a:t>
            </a:r>
          </a:p>
        </p:txBody>
      </p:sp>
    </p:spTree>
    <p:extLst>
      <p:ext uri="{BB962C8B-B14F-4D97-AF65-F5344CB8AC3E}">
        <p14:creationId xmlns:p14="http://schemas.microsoft.com/office/powerpoint/2010/main" val="366143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27A19E6C-9371-45F2-B99F-8BB876D576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0458151"/>
              </p:ext>
            </p:extLst>
          </p:nvPr>
        </p:nvGraphicFramePr>
        <p:xfrm>
          <a:off x="1128937" y="1091133"/>
          <a:ext cx="10254771" cy="5016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niOkvir 3">
            <a:extLst>
              <a:ext uri="{FF2B5EF4-FFF2-40B4-BE49-F238E27FC236}">
                <a16:creationId xmlns:a16="http://schemas.microsoft.com/office/drawing/2014/main" id="{482A6FEE-3D1A-4301-BB05-781678F3B96C}"/>
              </a:ext>
            </a:extLst>
          </p:cNvPr>
          <p:cNvSpPr txBox="1"/>
          <p:nvPr/>
        </p:nvSpPr>
        <p:spPr>
          <a:xfrm>
            <a:off x="1157492" y="226034"/>
            <a:ext cx="101976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b="1" dirty="0"/>
              <a:t>Uvođenjem eura fiksirat ćemo nominalni tečaj, ali ne i realni tečaj.</a:t>
            </a:r>
          </a:p>
          <a:p>
            <a:pPr algn="ctr"/>
            <a:r>
              <a:rPr lang="hr-HR" sz="2400" b="1" dirty="0"/>
              <a:t>Konkurentnost domaće proizvodnje i izvoza ovisi o realnom efektivnom tečaju.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B814B0A3-2D95-4CF6-95D9-5DF3C596E1B5}"/>
              </a:ext>
            </a:extLst>
          </p:cNvPr>
          <p:cNvSpPr/>
          <p:nvPr/>
        </p:nvSpPr>
        <p:spPr>
          <a:xfrm>
            <a:off x="3345794" y="1458164"/>
            <a:ext cx="7052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Indeksi nominalnog i realnog efektivnog tečaja kune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680F823B-955D-4CF3-B29C-7896362DA429}"/>
              </a:ext>
            </a:extLst>
          </p:cNvPr>
          <p:cNvSpPr/>
          <p:nvPr/>
        </p:nvSpPr>
        <p:spPr>
          <a:xfrm>
            <a:off x="749628" y="6366983"/>
            <a:ext cx="1952779" cy="3427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 podataka: HNB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E301467A-941F-4974-B5B3-028329CC047A}"/>
              </a:ext>
            </a:extLst>
          </p:cNvPr>
          <p:cNvSpPr/>
          <p:nvPr/>
        </p:nvSpPr>
        <p:spPr>
          <a:xfrm>
            <a:off x="4397781" y="4474517"/>
            <a:ext cx="4948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dirty="0">
                <a:latin typeface="Times New Roman" panose="02020603050405020304" pitchFamily="18" charset="0"/>
              </a:rPr>
              <a:t>pad indeksa znači aprecijaciju (pad konkurentnosti)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535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podnožja 1">
            <a:extLst>
              <a:ext uri="{FF2B5EF4-FFF2-40B4-BE49-F238E27FC236}">
                <a16:creationId xmlns:a16="http://schemas.microsoft.com/office/drawing/2014/main" id="{A416D08D-D774-4B19-80AC-410B833C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Marijana Ivanov: Odnos deviznog tečaja i kamatnih stopa u kontekstu uvođenja eura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D251FF60-8269-42FB-8E53-83749D95E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54" y="923294"/>
            <a:ext cx="8746830" cy="5239768"/>
          </a:xfrm>
          <a:prstGeom prst="rect">
            <a:avLst/>
          </a:prstGeom>
        </p:spPr>
      </p:pic>
      <p:sp>
        <p:nvSpPr>
          <p:cNvPr id="7" name="Pravokutnik 6">
            <a:extLst>
              <a:ext uri="{FF2B5EF4-FFF2-40B4-BE49-F238E27FC236}">
                <a16:creationId xmlns:a16="http://schemas.microsoft.com/office/drawing/2014/main" id="{9A4B6DAE-E4B9-4829-80D4-8083F8D7AE6E}"/>
              </a:ext>
            </a:extLst>
          </p:cNvPr>
          <p:cNvSpPr/>
          <p:nvPr/>
        </p:nvSpPr>
        <p:spPr>
          <a:xfrm>
            <a:off x="1761460" y="92297"/>
            <a:ext cx="7605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Tržišni tečaj kune u usporedbi s hipotetičkim slučajem središnjeg tečaja i graničnih vrijednosti u ERM2 </a:t>
            </a: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E7E646B5-8D06-4A41-9B5B-E697C9C0B7D6}"/>
              </a:ext>
            </a:extLst>
          </p:cNvPr>
          <p:cNvSpPr/>
          <p:nvPr/>
        </p:nvSpPr>
        <p:spPr>
          <a:xfrm>
            <a:off x="319476" y="6356350"/>
            <a:ext cx="3238387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Izvor podataka za dnevni tečaj: HNB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12E1F817-B214-4FE5-AD80-87473031AA07}"/>
              </a:ext>
            </a:extLst>
          </p:cNvPr>
          <p:cNvSpPr/>
          <p:nvPr/>
        </p:nvSpPr>
        <p:spPr>
          <a:xfrm>
            <a:off x="9544271" y="730006"/>
            <a:ext cx="2541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ERM-ov 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standardni raspon fluktuacija ±15%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je možda preširok za hrvatsku kunu.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6D74FCB9-C112-4ABB-A109-16D6B78C4F79}"/>
              </a:ext>
            </a:extLst>
          </p:cNvPr>
          <p:cNvSpPr/>
          <p:nvPr/>
        </p:nvSpPr>
        <p:spPr>
          <a:xfrm>
            <a:off x="9533860" y="2120734"/>
            <a:ext cx="26581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Uže granice fluktuacije ±7%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bi smanjile razmjer špekulacija o slabljenju kune koje su u Hrvatskoj prisutne i kad kuna bilježi trend aprecijacije.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F85A1340-849A-49AA-984C-AFC95E6FAD68}"/>
              </a:ext>
            </a:extLst>
          </p:cNvPr>
          <p:cNvSpPr/>
          <p:nvPr/>
        </p:nvSpPr>
        <p:spPr>
          <a:xfrm>
            <a:off x="9533860" y="3979824"/>
            <a:ext cx="25419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 stabilnost cijena, konvergenciju kratkoročnih kamatnih stopa i smanjena očekivanja nestabilnosti tečaja, </a:t>
            </a:r>
            <a:r>
              <a:rPr kumimoji="0" lang="hr-H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uske granice fluktuacija ±2,25%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 bi održive tijekom članstva u ERM2. </a:t>
            </a:r>
            <a:endParaRPr kumimoji="0" lang="hr-H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17A92D80-7D39-4673-83A5-C623AB3B6355}"/>
              </a:ext>
            </a:extLst>
          </p:cNvPr>
          <p:cNvSpPr txBox="1"/>
          <p:nvPr/>
        </p:nvSpPr>
        <p:spPr>
          <a:xfrm>
            <a:off x="1562604" y="1145504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+ 15%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553A7333-C2C5-4980-B1A4-1506336B7DAB}"/>
              </a:ext>
            </a:extLst>
          </p:cNvPr>
          <p:cNvSpPr txBox="1"/>
          <p:nvPr/>
        </p:nvSpPr>
        <p:spPr>
          <a:xfrm>
            <a:off x="1621663" y="321783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- 15%</a:t>
            </a:r>
          </a:p>
        </p:txBody>
      </p:sp>
    </p:spTree>
    <p:extLst>
      <p:ext uri="{BB962C8B-B14F-4D97-AF65-F5344CB8AC3E}">
        <p14:creationId xmlns:p14="http://schemas.microsoft.com/office/powerpoint/2010/main" val="3602287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853</Words>
  <Application>Microsoft Office PowerPoint</Application>
  <PresentationFormat>Široki zaslon</PresentationFormat>
  <Paragraphs>98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sustava Office</vt:lpstr>
      <vt:lpstr>ODNOS DEVIZNOG TEČAJA I KAMATNIH STOPA U KONTEKSTU UVOĐENJA EURA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Zaključna razmatranja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 DEVIZNOG TEČAJA I KAMATNIH STOPA U KONTEKSTU UVOĐENJA EURA</dc:title>
  <dc:creator>Marijana Ivanov</dc:creator>
  <cp:lastModifiedBy>Marijana Ivanov</cp:lastModifiedBy>
  <cp:revision>38</cp:revision>
  <dcterms:created xsi:type="dcterms:W3CDTF">2017-11-23T07:19:17Z</dcterms:created>
  <dcterms:modified xsi:type="dcterms:W3CDTF">2017-11-23T14:32:53Z</dcterms:modified>
</cp:coreProperties>
</file>