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84" r:id="rId2"/>
    <p:sldId id="351" r:id="rId3"/>
    <p:sldId id="331" r:id="rId4"/>
    <p:sldId id="352" r:id="rId5"/>
    <p:sldId id="353" r:id="rId6"/>
    <p:sldId id="344" r:id="rId7"/>
    <p:sldId id="354" r:id="rId8"/>
    <p:sldId id="357" r:id="rId9"/>
    <p:sldId id="358" r:id="rId10"/>
    <p:sldId id="359" r:id="rId11"/>
    <p:sldId id="360" r:id="rId12"/>
    <p:sldId id="361" r:id="rId13"/>
    <p:sldId id="283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AB557-66A7-4B1D-9092-27028E64452A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38908-A7EB-4344-A53F-9FF1DD06C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51700-F987-4851-9245-33D98EE01AF2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A370-B0C8-4B70-9AC0-47FC86029D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195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effectLst/>
              </a:rPr>
              <a:t>www.rifin.com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00034" y="785794"/>
            <a:ext cx="850112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Guste Santini:</a:t>
            </a:r>
          </a:p>
          <a:p>
            <a:pPr algn="ctr"/>
            <a:endParaRPr lang="hr-HR" sz="4800" b="1" dirty="0">
              <a:solidFill>
                <a:srgbClr val="C00000"/>
              </a:solidFill>
            </a:endParaRPr>
          </a:p>
          <a:p>
            <a:pPr algn="ctr"/>
            <a:endParaRPr lang="hr-HR" sz="4800" b="1" dirty="0">
              <a:solidFill>
                <a:srgbClr val="C00000"/>
              </a:solidFill>
            </a:endParaRPr>
          </a:p>
          <a:p>
            <a:pPr algn="ctr"/>
            <a:r>
              <a:rPr lang="en-GB" sz="4800" b="1" dirty="0" err="1">
                <a:solidFill>
                  <a:srgbClr val="C00000"/>
                </a:solidFill>
              </a:rPr>
              <a:t>Zakon</a:t>
            </a:r>
            <a:r>
              <a:rPr lang="en-GB" sz="4800" b="1" dirty="0">
                <a:solidFill>
                  <a:srgbClr val="C00000"/>
                </a:solidFill>
              </a:rPr>
              <a:t> </a:t>
            </a:r>
            <a:r>
              <a:rPr lang="en-GB" sz="4800" b="1" dirty="0" err="1">
                <a:solidFill>
                  <a:srgbClr val="C00000"/>
                </a:solidFill>
              </a:rPr>
              <a:t>spojenih</a:t>
            </a:r>
            <a:r>
              <a:rPr lang="en-GB" sz="4800" b="1" dirty="0">
                <a:solidFill>
                  <a:srgbClr val="C00000"/>
                </a:solidFill>
              </a:rPr>
              <a:t> </a:t>
            </a:r>
            <a:r>
              <a:rPr lang="en-GB" sz="4800" b="1" dirty="0" err="1">
                <a:solidFill>
                  <a:srgbClr val="C00000"/>
                </a:solidFill>
              </a:rPr>
              <a:t>posuda</a:t>
            </a:r>
            <a:endParaRPr lang="en-US" sz="4800" dirty="0">
              <a:solidFill>
                <a:srgbClr val="C00000"/>
              </a:solidFill>
            </a:endParaRPr>
          </a:p>
          <a:p>
            <a:endParaRPr lang="pl-PL" sz="2400" dirty="0">
              <a:solidFill>
                <a:srgbClr val="C00000"/>
              </a:solidFill>
              <a:latin typeface="Arial Rounded MT Bold" pitchFamily="34" charset="0"/>
            </a:endParaRPr>
          </a:p>
          <a:p>
            <a:endParaRPr lang="pl-PL" sz="2400" dirty="0">
              <a:solidFill>
                <a:srgbClr val="C00000"/>
              </a:solidFill>
              <a:latin typeface="Arial Rounded MT Bold" pitchFamily="34" charset="0"/>
            </a:endParaRPr>
          </a:p>
          <a:p>
            <a:endParaRPr lang="pl-PL" sz="2400" dirty="0">
              <a:solidFill>
                <a:srgbClr val="C00000"/>
              </a:solidFill>
              <a:latin typeface="Arial Rounded MT Bold" pitchFamily="34" charset="0"/>
            </a:endParaRPr>
          </a:p>
          <a:p>
            <a:endParaRPr lang="pl-PL" sz="2400" dirty="0">
              <a:solidFill>
                <a:srgbClr val="C00000"/>
              </a:solidFill>
              <a:latin typeface="Arial Rounded MT Bold" pitchFamily="34" charset="0"/>
            </a:endParaRPr>
          </a:p>
          <a:p>
            <a:pPr algn="ctr"/>
            <a:r>
              <a:rPr lang="pl-PL" sz="2400" b="1">
                <a:solidFill>
                  <a:srgbClr val="002060"/>
                </a:solidFill>
                <a:latin typeface="Arial Rounded MT Bold" pitchFamily="34" charset="0"/>
              </a:rPr>
              <a:t>Zagreb,</a:t>
            </a:r>
            <a:endParaRPr lang="pl-PL" sz="2400" b="1" dirty="0">
              <a:solidFill>
                <a:srgbClr val="002060"/>
              </a:solidFill>
              <a:latin typeface="Arial Rounded MT Bold" pitchFamily="34" charset="0"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  <a:latin typeface="Arial Rounded MT Bold" pitchFamily="34" charset="0"/>
              </a:rPr>
              <a:t>5</a:t>
            </a:r>
            <a:r>
              <a:rPr lang="pl-PL" sz="2400" b="1" dirty="0">
                <a:solidFill>
                  <a:srgbClr val="002060"/>
                </a:solidFill>
                <a:latin typeface="Arial Rounded MT Bold" pitchFamily="34" charset="0"/>
              </a:rPr>
              <a:t>. </a:t>
            </a:r>
            <a:r>
              <a:rPr lang="en-GB" sz="2400" b="1" dirty="0" err="1">
                <a:solidFill>
                  <a:srgbClr val="002060"/>
                </a:solidFill>
                <a:latin typeface="Arial Rounded MT Bold" pitchFamily="34" charset="0"/>
              </a:rPr>
              <a:t>prosinac</a:t>
            </a:r>
            <a:r>
              <a:rPr lang="pl-PL" sz="2400" b="1" dirty="0">
                <a:solidFill>
                  <a:srgbClr val="002060"/>
                </a:solidFill>
                <a:latin typeface="Arial Rounded MT Bold" pitchFamily="34" charset="0"/>
              </a:rPr>
              <a:t> 2017. godine.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4" y="1484784"/>
            <a:ext cx="60304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hr-HR" sz="2800" b="1" dirty="0"/>
              <a:t>Sudstvo, obrazovni sustav, razina i način organiziranja i financiranja socijalne funkcije države mogu snažno utjecati na razinu entropije. </a:t>
            </a:r>
            <a:endParaRPr lang="en-GB" sz="2800" b="1" dirty="0"/>
          </a:p>
          <a:p>
            <a:pPr>
              <a:buFont typeface="Wingdings" pitchFamily="2" charset="2"/>
              <a:buChar char="q"/>
            </a:pPr>
            <a:endParaRPr lang="en-GB" sz="2800" b="1" dirty="0"/>
          </a:p>
          <a:p>
            <a:pPr>
              <a:buFont typeface="Wingdings" pitchFamily="2" charset="2"/>
              <a:buChar char="q"/>
            </a:pPr>
            <a:endParaRPr lang="en-GB" sz="2800" b="1" dirty="0"/>
          </a:p>
          <a:p>
            <a:pPr>
              <a:buFont typeface="Wingdings" pitchFamily="2" charset="2"/>
              <a:buChar char="q"/>
            </a:pPr>
            <a:r>
              <a:rPr lang="hr-HR" sz="2800" b="1" dirty="0"/>
              <a:t>I tako dalje.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4" y="1484784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hr-HR" sz="2800" b="1" dirty="0"/>
              <a:t>Povećanje potražnje, temeljem ekspanzivne monetarne i kreditne politike, je dobar instrument u slučaju otvorenog gospodarstva ukoliko je isto konkurentno. </a:t>
            </a:r>
            <a:endParaRPr lang="en-GB" sz="2800" b="1" dirty="0"/>
          </a:p>
          <a:p>
            <a:pPr>
              <a:buFont typeface="Wingdings" pitchFamily="2" charset="2"/>
              <a:buChar char="q"/>
            </a:pPr>
            <a:r>
              <a:rPr lang="hr-HR" sz="2800" b="1" dirty="0"/>
              <a:t>I suprotno, ukoliko gospodarstvo nije konkurentno tada dopunski kredit povećava uvoz, kreira deficit, i otvara nova radna mjesta u razvijenim zemljama. </a:t>
            </a:r>
          </a:p>
          <a:p>
            <a:r>
              <a:rPr lang="hr-HR" sz="2800" b="1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827584" y="1484784"/>
            <a:ext cx="64807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Hrvatska mora odgovoriti na ključno pitanje </a:t>
            </a:r>
            <a:r>
              <a:rPr lang="en-GB" sz="3600" b="1" dirty="0">
                <a:solidFill>
                  <a:srgbClr val="C00000"/>
                </a:solidFill>
              </a:rPr>
              <a:t>- </a:t>
            </a:r>
            <a:r>
              <a:rPr lang="hr-HR" sz="3600" b="1" dirty="0">
                <a:solidFill>
                  <a:srgbClr val="C00000"/>
                </a:solidFill>
              </a:rPr>
              <a:t>kako će ulaskom u euro dodatno potaknuti ukupan gospodarski rast i blagostanje svojih građana</a:t>
            </a:r>
            <a:r>
              <a:rPr lang="en-GB" sz="3600" b="1" dirty="0">
                <a:solidFill>
                  <a:srgbClr val="C00000"/>
                </a:solidFill>
              </a:rPr>
              <a:t>?</a:t>
            </a:r>
            <a:r>
              <a:rPr lang="hr-HR" sz="3600" b="1" dirty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7171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</p:spPr>
      </p:pic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effectLst/>
              </a:rPr>
              <a:t>www.rifin.com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971550" y="1000108"/>
            <a:ext cx="781529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hr-HR" sz="4400" b="1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hr-HR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hr-HR" sz="4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radiše svega biše</a:t>
            </a:r>
            <a:r>
              <a:rPr lang="hr-HR" sz="4400" b="1" i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l"/>
            <a:r>
              <a:rPr lang="hr-HR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hr-HR" sz="4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štediše još i više</a:t>
            </a:r>
            <a:r>
              <a:rPr lang="hr-HR" sz="4400" b="1" i="1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971550" y="3232150"/>
            <a:ext cx="72723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hr-HR" sz="4800" b="1" i="1" dirty="0">
                <a:latin typeface="Times New Roman" pitchFamily="18" charset="0"/>
              </a:rPr>
              <a:t>	</a:t>
            </a:r>
            <a:r>
              <a:rPr lang="hr-HR" sz="4800" b="1" i="1" dirty="0">
                <a:latin typeface="Times New Roman" pitchFamily="18" charset="0"/>
                <a:cs typeface="Times New Roman" pitchFamily="18" charset="0"/>
              </a:rPr>
              <a:t>“Uradiše svega biše, </a:t>
            </a:r>
          </a:p>
          <a:p>
            <a:pPr algn="l"/>
            <a:r>
              <a:rPr lang="hr-HR" sz="4800" b="1" i="1" dirty="0">
                <a:latin typeface="Times New Roman" pitchFamily="18" charset="0"/>
                <a:cs typeface="Times New Roman" pitchFamily="18" charset="0"/>
              </a:rPr>
              <a:t>uštediše još i više”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5292725" y="5429264"/>
            <a:ext cx="3249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hr-HR" sz="3600" b="1" i="1" dirty="0">
                <a:solidFill>
                  <a:srgbClr val="000099"/>
                </a:solidFill>
                <a:latin typeface="Times New Roman" pitchFamily="18" charset="0"/>
              </a:rPr>
              <a:t>Stjepan Radić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9219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0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6981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effectLst/>
              </a:rPr>
              <a:t>www.rifin.com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928662" y="1357298"/>
            <a:ext cx="75724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2800" b="1" dirty="0"/>
              <a:t>„Svijet </a:t>
            </a:r>
            <a:r>
              <a:rPr lang="hr-HR" sz="2800" b="1" dirty="0">
                <a:latin typeface="New times Roma"/>
              </a:rPr>
              <a:t>koji</a:t>
            </a:r>
            <a:r>
              <a:rPr lang="hr-HR" sz="2800" b="1" dirty="0"/>
              <a:t> smo stvorili danas kao rezultat našeg dosadašnjeg načina razmišljanja, ima </a:t>
            </a:r>
            <a:endParaRPr lang="en-US" sz="2800" b="1" dirty="0"/>
          </a:p>
          <a:p>
            <a:r>
              <a:rPr lang="hr-HR" sz="2800" b="1" dirty="0"/>
              <a:t>probleme koji ne mogu biti riješeni na način na koji smo razmišljali dok smo ih stvarali.“</a:t>
            </a:r>
            <a:endParaRPr lang="en-US" sz="2800" b="1" dirty="0"/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786190"/>
            <a:ext cx="1047753" cy="1157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714375" y="1035551"/>
            <a:ext cx="771525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hr-HR" sz="3600" b="1" dirty="0"/>
              <a:t>Cilj ekonomske politike u nacionalnoj državi može se odrediti četirima točkama:</a:t>
            </a:r>
          </a:p>
          <a:p>
            <a:pPr marL="1200150" lvl="1" indent="-742950">
              <a:buFont typeface="Arial" pitchFamily="34" charset="0"/>
              <a:buChar char="•"/>
            </a:pPr>
            <a:r>
              <a:rPr lang="hr-HR" sz="3600" b="1" dirty="0"/>
              <a:t>rast društvenog proizvoda,</a:t>
            </a:r>
          </a:p>
          <a:p>
            <a:pPr marL="1200150" lvl="1" indent="-742950">
              <a:buFont typeface="Arial" pitchFamily="34" charset="0"/>
              <a:buChar char="•"/>
            </a:pPr>
            <a:r>
              <a:rPr lang="hr-HR" sz="3600" b="1" dirty="0"/>
              <a:t>puna zaposlenost,</a:t>
            </a:r>
          </a:p>
          <a:p>
            <a:pPr marL="1200150" lvl="1" indent="-742950">
              <a:buFont typeface="Arial" pitchFamily="34" charset="0"/>
              <a:buChar char="•"/>
            </a:pPr>
            <a:r>
              <a:rPr lang="hr-HR" sz="3600" b="1" dirty="0"/>
              <a:t>niska stopa inflacije, i</a:t>
            </a:r>
          </a:p>
          <a:p>
            <a:pPr marL="1200150" lvl="1" indent="-742950">
              <a:buFont typeface="Arial" pitchFamily="34" charset="0"/>
              <a:buChar char="•"/>
            </a:pPr>
            <a:r>
              <a:rPr lang="hr-HR" sz="3600" b="1" dirty="0"/>
              <a:t>pozitivni saldo na tekućem računu platne bilance. </a:t>
            </a:r>
          </a:p>
          <a:p>
            <a:pPr>
              <a:defRPr/>
            </a:pPr>
            <a:endParaRPr lang="hr-HR" sz="3600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83568" y="1556792"/>
            <a:ext cx="77152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hr-HR" sz="3600" b="1" dirty="0"/>
              <a:t>Cilj ekonomske politike u razvijenoj tržišnoj državi svodi se na:</a:t>
            </a:r>
          </a:p>
          <a:p>
            <a:pPr marL="742950" lvl="0" indent="-742950">
              <a:buFont typeface="Arial" pitchFamily="34" charset="0"/>
              <a:buChar char="•"/>
            </a:pPr>
            <a:r>
              <a:rPr lang="hr-HR" sz="3600" b="1" dirty="0"/>
              <a:t>rast stope zaposlenosti, </a:t>
            </a:r>
          </a:p>
          <a:p>
            <a:pPr marL="742950" lvl="0" indent="-742950">
              <a:buFont typeface="Arial" pitchFamily="34" charset="0"/>
              <a:buChar char="•"/>
            </a:pPr>
            <a:r>
              <a:rPr lang="hr-HR" sz="3600" b="1" dirty="0"/>
              <a:t>smanjivanje porezne presije izravnih poreza i</a:t>
            </a:r>
          </a:p>
          <a:p>
            <a:pPr marL="742950" lvl="0" indent="-742950">
              <a:buFont typeface="Arial" pitchFamily="34" charset="0"/>
              <a:buChar char="•"/>
            </a:pPr>
            <a:r>
              <a:rPr lang="hr-HR" sz="3600" b="1" dirty="0"/>
              <a:t>pozitivni saldo na tekućem računu platne bilance.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714375" y="855663"/>
            <a:ext cx="77152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hr-HR" sz="3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Obilježja nacionalnih država koje zemlje članice EU prepuštaju – Bruxellesu:</a:t>
            </a:r>
          </a:p>
          <a:p>
            <a:pPr marL="914400" indent="-914400">
              <a:buFont typeface="Arial" pitchFamily="34" charset="0"/>
              <a:buChar char="•"/>
              <a:defRPr/>
            </a:pPr>
            <a:r>
              <a:rPr lang="hr-HR" sz="3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Izvršnu vlast,</a:t>
            </a:r>
          </a:p>
          <a:p>
            <a:pPr marL="914400" indent="-914400">
              <a:buFont typeface="Arial" pitchFamily="34" charset="0"/>
              <a:buChar char="•"/>
              <a:defRPr/>
            </a:pPr>
            <a:r>
              <a:rPr lang="hr-HR" sz="3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Zakonodavnu vlast,</a:t>
            </a:r>
          </a:p>
          <a:p>
            <a:pPr marL="914400" indent="-914400">
              <a:buFont typeface="Arial" pitchFamily="34" charset="0"/>
              <a:buChar char="•"/>
              <a:defRPr/>
            </a:pPr>
            <a:r>
              <a:rPr lang="hr-HR" sz="3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Sudsku vlast, i</a:t>
            </a:r>
          </a:p>
          <a:p>
            <a:pPr marL="914400" indent="-914400">
              <a:buFont typeface="Arial" pitchFamily="34" charset="0"/>
              <a:buChar char="•"/>
              <a:defRPr/>
            </a:pPr>
            <a:r>
              <a:rPr lang="hr-HR" sz="3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Monetarnu vlast.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9219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0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6981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effectLst/>
              </a:rPr>
              <a:t>www.rifin.com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28596" y="849001"/>
            <a:ext cx="771530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Zakon spojenih posuda: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kumimoji="0" lang="hr-HR" sz="4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r-HR" sz="36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hr-HR" sz="40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tečaj nacionalne 		valute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hr-HR" sz="4000" dirty="0">
                <a:solidFill>
                  <a:srgbClr val="0000CC"/>
                </a:solidFill>
                <a:latin typeface="Arial Black" pitchFamily="34" charset="0"/>
                <a:cs typeface="Times New Roman" pitchFamily="18" charset="0"/>
              </a:rPr>
              <a:t>  inflacija</a:t>
            </a:r>
            <a:endParaRPr kumimoji="0" lang="hr-HR" sz="40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 Black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r-HR" sz="40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	kamatna stopa</a:t>
            </a:r>
            <a:endParaRPr kumimoji="0" lang="hr-HR" sz="40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 Black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r-HR" sz="40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	marginalna porezna 	stopa.</a:t>
            </a:r>
            <a:endParaRPr kumimoji="0" lang="hr-HR" sz="40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714375" y="1620326"/>
            <a:ext cx="771525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hr-HR" sz="3200" b="1" dirty="0">
                <a:solidFill>
                  <a:srgbClr val="FF0000"/>
                </a:solidFill>
              </a:rPr>
              <a:t>Visina kamatnih stopa je određena entropijom društvenog sustava. </a:t>
            </a:r>
          </a:p>
          <a:p>
            <a:endParaRPr lang="hr-HR" sz="3200" b="1" dirty="0">
              <a:solidFill>
                <a:srgbClr val="FF0000"/>
              </a:solidFill>
            </a:endParaRPr>
          </a:p>
          <a:p>
            <a:r>
              <a:rPr lang="hr-HR" sz="3200" b="1" dirty="0">
                <a:solidFill>
                  <a:srgbClr val="FF0000"/>
                </a:solidFill>
              </a:rPr>
              <a:t>Nisu kamatne stope visoke ili niske jer je to neprijateljska politika političkih ili ekonomskih čimbenika; kamatne su stope visoke jer sustav ima visoku entropiju. </a:t>
            </a:r>
          </a:p>
          <a:p>
            <a:endParaRPr lang="hr-HR" sz="1200" dirty="0"/>
          </a:p>
          <a:p>
            <a:pPr>
              <a:defRPr/>
            </a:pPr>
            <a:endParaRPr lang="hr-HR" sz="1200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1124744"/>
            <a:ext cx="7776864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hr-HR" sz="2800" b="1" dirty="0"/>
              <a:t>Entropija je to veća što su stope rasta gospodarstva manje i nestabilnije. </a:t>
            </a:r>
          </a:p>
          <a:p>
            <a:pPr lvl="1">
              <a:buFont typeface="Wingdings" pitchFamily="2" charset="2"/>
              <a:buChar char="q"/>
            </a:pPr>
            <a:r>
              <a:rPr lang="hr-HR" sz="2800" b="1" dirty="0"/>
              <a:t>Na povećanje entropije djeluje niska razina stope zaposlenih kao i visoke stope nezaposlenih, te dinamika svake, posebno ekonomske, emigracije. </a:t>
            </a:r>
          </a:p>
          <a:p>
            <a:pPr lvl="1">
              <a:buFont typeface="Wingdings" pitchFamily="2" charset="2"/>
              <a:buChar char="q"/>
            </a:pPr>
            <a:r>
              <a:rPr lang="hr-HR" sz="2800" b="1" dirty="0"/>
              <a:t>Na entropiju djeluje „rast temperature“ – inflacija. </a:t>
            </a:r>
          </a:p>
          <a:p>
            <a:pPr lvl="1">
              <a:buFont typeface="Wingdings" pitchFamily="2" charset="2"/>
              <a:buChar char="q"/>
            </a:pPr>
            <a:r>
              <a:rPr lang="hr-HR" sz="2800" b="1" dirty="0"/>
              <a:t>Entropija je to veća što je veći deficit na tekućem računu platne bilance. </a:t>
            </a:r>
          </a:p>
          <a:p>
            <a:pPr lvl="1">
              <a:buFont typeface="Wingdings" pitchFamily="2" charset="2"/>
              <a:buChar char="q"/>
            </a:pPr>
            <a:r>
              <a:rPr lang="hr-HR" sz="2800" b="1" dirty="0"/>
              <a:t>Na visinu entropije djeluje saldo na računu robne razmjene s inozemstvom. </a:t>
            </a:r>
            <a:endParaRPr lang="en-GB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95288" y="692150"/>
            <a:ext cx="0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43" name="Picture 3" descr="rifin_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979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23850" y="765175"/>
            <a:ext cx="7993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23850" y="836613"/>
            <a:ext cx="79930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8313" y="692150"/>
            <a:ext cx="0" cy="540067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56325" y="188913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>
                <a:solidFill>
                  <a:srgbClr val="CC3300"/>
                </a:solidFill>
                <a:latin typeface="Calibri" pitchFamily="34" charset="0"/>
              </a:rPr>
              <a:t>www.rifin.com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11560" y="1196752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hr-HR" sz="2800" b="1" dirty="0"/>
              <a:t>Proračunski deficit snažno djeluje na povećanje entropije sustava. </a:t>
            </a:r>
          </a:p>
          <a:p>
            <a:pPr>
              <a:buFont typeface="Wingdings" pitchFamily="2" charset="2"/>
              <a:buChar char="q"/>
            </a:pPr>
            <a:r>
              <a:rPr lang="hr-HR" sz="2800" b="1" dirty="0"/>
              <a:t>Nije svejedno kakav je saldo primarnog i sekundarnog dohotka. </a:t>
            </a:r>
          </a:p>
          <a:p>
            <a:pPr>
              <a:buFont typeface="Wingdings" pitchFamily="2" charset="2"/>
              <a:buChar char="q"/>
            </a:pPr>
            <a:r>
              <a:rPr lang="hr-HR" sz="2800" b="1" dirty="0"/>
              <a:t>Na entropiju djeluje u kojoj je mjeri odnosna zemlja otvorena i da li je njezina otvorenost rezultat izvozne ili uvozne orijentacije. </a:t>
            </a:r>
          </a:p>
          <a:p>
            <a:pPr>
              <a:buFont typeface="Wingdings" pitchFamily="2" charset="2"/>
              <a:buChar char="q"/>
            </a:pPr>
            <a:r>
              <a:rPr lang="hr-HR" sz="2800" b="1" dirty="0"/>
              <a:t>Na entropiju djeluju javni i inozemni dug. </a:t>
            </a:r>
          </a:p>
          <a:p>
            <a:pPr>
              <a:buFont typeface="Wingdings" pitchFamily="2" charset="2"/>
              <a:buChar char="q"/>
            </a:pPr>
            <a:r>
              <a:rPr lang="hr-HR" sz="2800" b="1" dirty="0"/>
              <a:t>Entropija ovisi o razini javnih rashoda (participacije države na tržištu) kao i poreznoj </a:t>
            </a:r>
            <a:r>
              <a:rPr lang="hr-HR" sz="2800" b="1" dirty="0" err="1"/>
              <a:t>presiji</a:t>
            </a:r>
            <a:r>
              <a:rPr lang="hr-HR" sz="2800" b="1" dirty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23103</TotalTime>
  <Words>483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Arial Rounded MT Bold</vt:lpstr>
      <vt:lpstr>Calibri</vt:lpstr>
      <vt:lpstr>New times Roma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Celeron</dc:creator>
  <cp:lastModifiedBy>Helena Ilić</cp:lastModifiedBy>
  <cp:revision>1043</cp:revision>
  <cp:lastPrinted>2017-11-20T14:54:52Z</cp:lastPrinted>
  <dcterms:created xsi:type="dcterms:W3CDTF">2012-01-22T09:00:07Z</dcterms:created>
  <dcterms:modified xsi:type="dcterms:W3CDTF">2017-11-20T14:55:40Z</dcterms:modified>
</cp:coreProperties>
</file>