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7" r:id="rId3"/>
    <p:sldId id="388" r:id="rId4"/>
    <p:sldId id="380" r:id="rId5"/>
    <p:sldId id="389" r:id="rId6"/>
    <p:sldId id="390" r:id="rId7"/>
    <p:sldId id="391" r:id="rId8"/>
    <p:sldId id="392" r:id="rId9"/>
  </p:sldIdLst>
  <p:sldSz cx="9144000" cy="5143500" type="screen16x9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6C9"/>
    <a:srgbClr val="857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96"/>
    <p:restoredTop sz="94624"/>
  </p:normalViewPr>
  <p:slideViewPr>
    <p:cSldViewPr>
      <p:cViewPr varScale="1">
        <p:scale>
          <a:sx n="143" d="100"/>
          <a:sy n="143" d="100"/>
        </p:scale>
        <p:origin x="54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Broj</a:t>
            </a:r>
            <a:r>
              <a:rPr lang="en-US" baseline="0"/>
              <a:t> blokiranih i iznos blokada - stanje sredinom godine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Sheet1!$L$10:$L$14</c:f>
              <c:numCache>
                <c:formatCode>General</c:formatCode>
                <c:ptCount val="5"/>
                <c:pt idx="0">
                  <c:v>27.6</c:v>
                </c:pt>
                <c:pt idx="1">
                  <c:v>33.200000000000003</c:v>
                </c:pt>
                <c:pt idx="2">
                  <c:v>39.4</c:v>
                </c:pt>
                <c:pt idx="3">
                  <c:v>41.6</c:v>
                </c:pt>
                <c:pt idx="4">
                  <c:v>43.3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Sheet1!$L$9</c15:sqref>
                        </c15:formulaRef>
                      </c:ext>
                    </c:extLst>
                    <c:strCache>
                      <c:ptCount val="1"/>
                      <c:pt idx="0">
                        <c:v>iznos u mlrd HRK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Sheet1!$I$10:$I$14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1DDB-4FF1-B027-921F8165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216448"/>
        <c:axId val="231210400"/>
      </c:lineChar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Sheet1!$K$10:$K$14</c:f>
              <c:numCache>
                <c:formatCode>General</c:formatCode>
                <c:ptCount val="5"/>
                <c:pt idx="0">
                  <c:v>316919</c:v>
                </c:pt>
                <c:pt idx="1">
                  <c:v>320163</c:v>
                </c:pt>
                <c:pt idx="2">
                  <c:v>328740</c:v>
                </c:pt>
                <c:pt idx="3">
                  <c:v>324958</c:v>
                </c:pt>
                <c:pt idx="4">
                  <c:v>318521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Sheet1!$K$9</c15:sqref>
                        </c15:formulaRef>
                      </c:ext>
                    </c:extLst>
                    <c:strCache>
                      <c:ptCount val="1"/>
                      <c:pt idx="0">
                        <c:v>broj građana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Sheet1!$I$10:$I$14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1-1DDB-4FF1-B027-921F8165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189216"/>
        <c:axId val="231199168"/>
      </c:lineChart>
      <c:catAx>
        <c:axId val="23121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1210400"/>
        <c:crosses val="autoZero"/>
        <c:auto val="1"/>
        <c:lblAlgn val="ctr"/>
        <c:lblOffset val="100"/>
        <c:noMultiLvlLbl val="0"/>
      </c:catAx>
      <c:valAx>
        <c:axId val="23121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1216448"/>
        <c:crosses val="autoZero"/>
        <c:crossBetween val="between"/>
      </c:valAx>
      <c:valAx>
        <c:axId val="2311991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31189216"/>
        <c:crosses val="max"/>
        <c:crossBetween val="between"/>
      </c:valAx>
      <c:catAx>
        <c:axId val="231189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199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Udjel</a:t>
            </a:r>
            <a:r>
              <a:rPr lang="en-US" baseline="0"/>
              <a:t> banaka, štedionica i kreditnih unija u ukupnom iznosu blokada u %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Sheet1!$J$10:$J$14</c:f>
              <c:numCache>
                <c:formatCode>General</c:formatCode>
                <c:ptCount val="5"/>
                <c:pt idx="0">
                  <c:v>58.8</c:v>
                </c:pt>
                <c:pt idx="1">
                  <c:v>55.1</c:v>
                </c:pt>
                <c:pt idx="2">
                  <c:v>53</c:v>
                </c:pt>
                <c:pt idx="3">
                  <c:v>48.2</c:v>
                </c:pt>
                <c:pt idx="4">
                  <c:v>42.5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Sheet1!$I$10:$I$14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2014</c:v>
                      </c:pt>
                      <c:pt idx="1">
                        <c:v>2015</c:v>
                      </c:pt>
                      <c:pt idx="2">
                        <c:v>2016</c:v>
                      </c:pt>
                      <c:pt idx="3">
                        <c:v>2017</c:v>
                      </c:pt>
                      <c:pt idx="4">
                        <c:v>2018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2B1F-4D0F-AEED-EB4430ED4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229232"/>
        <c:axId val="350231280"/>
      </c:lineChart>
      <c:catAx>
        <c:axId val="35022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50231280"/>
        <c:crosses val="autoZero"/>
        <c:auto val="1"/>
        <c:lblAlgn val="ctr"/>
        <c:lblOffset val="100"/>
        <c:noMultiLvlLbl val="0"/>
      </c:catAx>
      <c:valAx>
        <c:axId val="35023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5022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D14450-0B6F-024C-AB69-204B0D5F557C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EA37F6-BA49-074C-9BEC-766DFB526BA6}">
      <dgm:prSet phldrT="[Text]" custT="1"/>
      <dgm:spPr/>
      <dgm:t>
        <a:bodyPr/>
        <a:lstStyle/>
        <a:p>
          <a:r>
            <a:rPr lang="en-US" sz="900" dirty="0" err="1"/>
            <a:t>Akumulacija</a:t>
          </a:r>
          <a:r>
            <a:rPr lang="en-US" sz="900" dirty="0"/>
            <a:t> </a:t>
          </a:r>
          <a:r>
            <a:rPr lang="en-US" sz="900" dirty="0" err="1"/>
            <a:t>problema</a:t>
          </a:r>
          <a:r>
            <a:rPr lang="en-US" sz="900" dirty="0"/>
            <a:t> do 2017.</a:t>
          </a:r>
        </a:p>
      </dgm:t>
    </dgm:pt>
    <dgm:pt modelId="{C3100E45-0BA0-AA44-ABB2-DE13C96B0CBC}" type="parTrans" cxnId="{D47FF991-4900-3A4A-A4DF-6DFA87EF4AF0}">
      <dgm:prSet/>
      <dgm:spPr/>
      <dgm:t>
        <a:bodyPr/>
        <a:lstStyle/>
        <a:p>
          <a:endParaRPr lang="en-US"/>
        </a:p>
      </dgm:t>
    </dgm:pt>
    <dgm:pt modelId="{63291225-0535-0E40-BDCA-DBAA019BB4BE}" type="sibTrans" cxnId="{D47FF991-4900-3A4A-A4DF-6DFA87EF4AF0}">
      <dgm:prSet/>
      <dgm:spPr/>
      <dgm:t>
        <a:bodyPr/>
        <a:lstStyle/>
        <a:p>
          <a:endParaRPr lang="en-US"/>
        </a:p>
      </dgm:t>
    </dgm:pt>
    <dgm:pt modelId="{4971D779-3D53-7142-9151-63C720B13E40}">
      <dgm:prSet phldrT="[Text]" custT="1"/>
      <dgm:spPr/>
      <dgm:t>
        <a:bodyPr/>
        <a:lstStyle/>
        <a:p>
          <a:r>
            <a:rPr lang="hr-HR" sz="1400" i="1" noProof="0" dirty="0" err="1"/>
            <a:t>Predstečajne</a:t>
          </a:r>
          <a:r>
            <a:rPr lang="hr-HR" sz="1400" i="1" noProof="0" dirty="0"/>
            <a:t> nagodbe, osobni stečaj i švicarski franak </a:t>
          </a:r>
          <a:r>
            <a:rPr lang="hr-HR" sz="1400" noProof="0" dirty="0"/>
            <a:t>– nije se adresirala suština problema, a to su slabe institucije koje rješavaju prezaduženost i prevencija (kojom se nitko nije sustavno bavio) </a:t>
          </a:r>
        </a:p>
      </dgm:t>
    </dgm:pt>
    <dgm:pt modelId="{CFBB51A0-9C80-6E40-A4F0-5D7AC50D3999}" type="parTrans" cxnId="{03AB2AF8-4F81-AB4A-85E4-180D347B4C90}">
      <dgm:prSet/>
      <dgm:spPr/>
      <dgm:t>
        <a:bodyPr/>
        <a:lstStyle/>
        <a:p>
          <a:endParaRPr lang="en-US"/>
        </a:p>
      </dgm:t>
    </dgm:pt>
    <dgm:pt modelId="{AAF3F523-1C2C-9941-80C2-6E283C3CF34A}" type="sibTrans" cxnId="{03AB2AF8-4F81-AB4A-85E4-180D347B4C90}">
      <dgm:prSet/>
      <dgm:spPr/>
      <dgm:t>
        <a:bodyPr/>
        <a:lstStyle/>
        <a:p>
          <a:endParaRPr lang="en-US"/>
        </a:p>
      </dgm:t>
    </dgm:pt>
    <dgm:pt modelId="{6B7D1644-4C9F-3948-96F4-C80910906D34}">
      <dgm:prSet phldrT="[Text]"/>
      <dgm:spPr/>
      <dgm:t>
        <a:bodyPr/>
        <a:lstStyle/>
        <a:p>
          <a:r>
            <a:rPr lang="en-US" dirty="0"/>
            <a:t>2017.</a:t>
          </a:r>
        </a:p>
      </dgm:t>
    </dgm:pt>
    <dgm:pt modelId="{6969BFA6-5C89-1E41-8598-5B2C715C5EFA}" type="parTrans" cxnId="{B468D992-D0B4-1741-BC37-7D085777D5A5}">
      <dgm:prSet/>
      <dgm:spPr/>
      <dgm:t>
        <a:bodyPr/>
        <a:lstStyle/>
        <a:p>
          <a:endParaRPr lang="en-US"/>
        </a:p>
      </dgm:t>
    </dgm:pt>
    <dgm:pt modelId="{5C096C8A-36B1-4548-8433-3CCFCAD35A67}" type="sibTrans" cxnId="{B468D992-D0B4-1741-BC37-7D085777D5A5}">
      <dgm:prSet/>
      <dgm:spPr/>
      <dgm:t>
        <a:bodyPr/>
        <a:lstStyle/>
        <a:p>
          <a:endParaRPr lang="en-US"/>
        </a:p>
      </dgm:t>
    </dgm:pt>
    <dgm:pt modelId="{413A1084-EDD6-974E-A553-443365B85868}">
      <dgm:prSet phldrT="[Text]" custT="1"/>
      <dgm:spPr/>
      <dgm:t>
        <a:bodyPr/>
        <a:lstStyle/>
        <a:p>
          <a:r>
            <a:rPr lang="hr-HR" sz="1200" noProof="0" dirty="0"/>
            <a:t>Izmjene ovršnog zakona (opet fokus uglavnom na stambeno financiranje i ad </a:t>
          </a:r>
          <a:r>
            <a:rPr lang="hr-HR" sz="1200" noProof="0" dirty="0" err="1"/>
            <a:t>hoc</a:t>
          </a:r>
          <a:r>
            <a:rPr lang="hr-HR" sz="1200" noProof="0" dirty="0"/>
            <a:t> rješenja poput zaštićenog dijela plaće </a:t>
          </a:r>
          <a:r>
            <a:rPr lang="mr-IN" sz="1200" noProof="0" dirty="0"/>
            <a:t>–</a:t>
          </a:r>
          <a:r>
            <a:rPr lang="hr-HR" sz="1200" noProof="0" dirty="0"/>
            <a:t> povećanje s 2/3 na 3/4)</a:t>
          </a:r>
        </a:p>
      </dgm:t>
    </dgm:pt>
    <dgm:pt modelId="{BE0C9629-4CBB-6C45-B64F-403324F03A00}" type="parTrans" cxnId="{3735F7B0-6867-6349-A6A9-373209924E9B}">
      <dgm:prSet/>
      <dgm:spPr/>
      <dgm:t>
        <a:bodyPr/>
        <a:lstStyle/>
        <a:p>
          <a:endParaRPr lang="en-US"/>
        </a:p>
      </dgm:t>
    </dgm:pt>
    <dgm:pt modelId="{6318191C-C607-7D48-84D4-AAE169375AE0}" type="sibTrans" cxnId="{3735F7B0-6867-6349-A6A9-373209924E9B}">
      <dgm:prSet/>
      <dgm:spPr/>
      <dgm:t>
        <a:bodyPr/>
        <a:lstStyle/>
        <a:p>
          <a:endParaRPr lang="en-US"/>
        </a:p>
      </dgm:t>
    </dgm:pt>
    <dgm:pt modelId="{24447D2D-285B-C747-B7F5-5D0B4E0B4914}">
      <dgm:prSet phldrT="[Text]" custT="1"/>
      <dgm:spPr/>
      <dgm:t>
        <a:bodyPr/>
        <a:lstStyle/>
        <a:p>
          <a:r>
            <a:rPr lang="en-US" sz="1200" dirty="0"/>
            <a:t> </a:t>
          </a:r>
          <a:r>
            <a:rPr lang="en-US" sz="1200" dirty="0" err="1"/>
            <a:t>Analize</a:t>
          </a:r>
          <a:r>
            <a:rPr lang="en-US" sz="1200" dirty="0"/>
            <a:t> </a:t>
          </a:r>
          <a:r>
            <a:rPr lang="en-US" sz="1200" dirty="0" err="1"/>
            <a:t>daju</a:t>
          </a:r>
          <a:r>
            <a:rPr lang="en-US" sz="1200" dirty="0"/>
            <a:t> </a:t>
          </a:r>
          <a:r>
            <a:rPr lang="en-US" sz="1200" dirty="0" err="1"/>
            <a:t>uvid</a:t>
          </a:r>
          <a:r>
            <a:rPr lang="en-US" sz="1200" dirty="0"/>
            <a:t> u </a:t>
          </a:r>
          <a:r>
            <a:rPr lang="en-US" sz="1200" dirty="0" err="1"/>
            <a:t>dubinu</a:t>
          </a:r>
          <a:r>
            <a:rPr lang="en-US" sz="1200" dirty="0"/>
            <a:t> </a:t>
          </a:r>
          <a:r>
            <a:rPr lang="en-US" sz="1200" dirty="0" err="1"/>
            <a:t>problema</a:t>
          </a:r>
          <a:r>
            <a:rPr lang="en-US" sz="1200" dirty="0"/>
            <a:t> (</a:t>
          </a:r>
          <a:r>
            <a:rPr lang="en-US" sz="1200" dirty="0" err="1"/>
            <a:t>koncentracija</a:t>
          </a:r>
          <a:r>
            <a:rPr lang="en-US" sz="1200" dirty="0"/>
            <a:t> </a:t>
          </a:r>
          <a:r>
            <a:rPr lang="en-US" sz="1200" dirty="0" err="1"/>
            <a:t>dugova</a:t>
          </a:r>
          <a:r>
            <a:rPr lang="en-US" sz="1200" dirty="0"/>
            <a:t> </a:t>
          </a:r>
          <a:r>
            <a:rPr lang="mr-IN" sz="1200" dirty="0"/>
            <a:t>–</a:t>
          </a:r>
          <a:r>
            <a:rPr lang="en-US" sz="1200" dirty="0"/>
            <a:t> 63% </a:t>
          </a:r>
          <a:r>
            <a:rPr lang="en-US" sz="1200" dirty="0" err="1"/>
            <a:t>iznosa</a:t>
          </a:r>
          <a:r>
            <a:rPr lang="en-US" sz="1200" dirty="0"/>
            <a:t> </a:t>
          </a:r>
          <a:r>
            <a:rPr lang="en-US" sz="1200" dirty="0" err="1"/>
            <a:t>svih</a:t>
          </a:r>
          <a:r>
            <a:rPr lang="en-US" sz="1200" dirty="0"/>
            <a:t> “</a:t>
          </a:r>
          <a:r>
            <a:rPr lang="en-US" sz="1200" dirty="0" err="1"/>
            <a:t>blokada</a:t>
          </a:r>
          <a:r>
            <a:rPr lang="en-US" sz="1200" dirty="0"/>
            <a:t>” </a:t>
          </a:r>
          <a:r>
            <a:rPr lang="en-US" sz="1200" dirty="0" err="1"/>
            <a:t>kod</a:t>
          </a:r>
          <a:r>
            <a:rPr lang="en-US" sz="1200" dirty="0"/>
            <a:t> </a:t>
          </a:r>
          <a:r>
            <a:rPr lang="en-US" sz="1200" dirty="0" err="1"/>
            <a:t>cca</a:t>
          </a:r>
          <a:r>
            <a:rPr lang="en-US" sz="1200" dirty="0"/>
            <a:t> 10,000 </a:t>
          </a:r>
          <a:r>
            <a:rPr lang="en-US" sz="1200" dirty="0" err="1"/>
            <a:t>građana</a:t>
          </a:r>
          <a:r>
            <a:rPr lang="en-US" sz="1200" dirty="0"/>
            <a:t> s </a:t>
          </a:r>
          <a:r>
            <a:rPr lang="en-US" sz="1200" dirty="0" err="1"/>
            <a:t>dugovima</a:t>
          </a:r>
          <a:r>
            <a:rPr lang="en-US" sz="1200" dirty="0"/>
            <a:t> </a:t>
          </a:r>
          <a:r>
            <a:rPr lang="en-US" sz="1200" dirty="0" err="1"/>
            <a:t>iznad</a:t>
          </a:r>
          <a:r>
            <a:rPr lang="en-US" sz="1200" dirty="0"/>
            <a:t> </a:t>
          </a:r>
          <a:r>
            <a:rPr lang="en-US" sz="1200" dirty="0" err="1"/>
            <a:t>pola</a:t>
          </a:r>
          <a:r>
            <a:rPr lang="en-US" sz="1200" dirty="0"/>
            <a:t> </a:t>
          </a:r>
          <a:r>
            <a:rPr lang="en-US" sz="1200" dirty="0" err="1"/>
            <a:t>milijuna</a:t>
          </a:r>
          <a:r>
            <a:rPr lang="en-US" sz="1200" dirty="0"/>
            <a:t> </a:t>
          </a:r>
          <a:r>
            <a:rPr lang="en-US" sz="1200" dirty="0" err="1"/>
            <a:t>kuna</a:t>
          </a:r>
          <a:r>
            <a:rPr lang="en-US" sz="1200" dirty="0"/>
            <a:t>)</a:t>
          </a:r>
        </a:p>
      </dgm:t>
    </dgm:pt>
    <dgm:pt modelId="{319AA39D-583A-834F-9CA1-2C6445B6D5C9}" type="parTrans" cxnId="{F91704F2-4EBF-704E-9165-418575742CE8}">
      <dgm:prSet/>
      <dgm:spPr/>
      <dgm:t>
        <a:bodyPr/>
        <a:lstStyle/>
        <a:p>
          <a:endParaRPr lang="en-US"/>
        </a:p>
      </dgm:t>
    </dgm:pt>
    <dgm:pt modelId="{26891E40-CC8E-2E42-98AC-5B5689DEAD4D}" type="sibTrans" cxnId="{F91704F2-4EBF-704E-9165-418575742CE8}">
      <dgm:prSet/>
      <dgm:spPr/>
      <dgm:t>
        <a:bodyPr/>
        <a:lstStyle/>
        <a:p>
          <a:endParaRPr lang="en-US"/>
        </a:p>
      </dgm:t>
    </dgm:pt>
    <dgm:pt modelId="{A1AE48C5-6CDB-EC49-915B-506B64F80012}">
      <dgm:prSet phldrT="[Text]"/>
      <dgm:spPr/>
      <dgm:t>
        <a:bodyPr/>
        <a:lstStyle/>
        <a:p>
          <a:r>
            <a:rPr lang="en-US" dirty="0"/>
            <a:t>2019. -</a:t>
          </a:r>
        </a:p>
      </dgm:t>
    </dgm:pt>
    <dgm:pt modelId="{50D0A736-037B-7740-B8BF-ECA58715DE86}" type="parTrans" cxnId="{C6B25101-C672-6744-AE69-1113A3AE4F05}">
      <dgm:prSet/>
      <dgm:spPr/>
      <dgm:t>
        <a:bodyPr/>
        <a:lstStyle/>
        <a:p>
          <a:endParaRPr lang="en-US"/>
        </a:p>
      </dgm:t>
    </dgm:pt>
    <dgm:pt modelId="{33F6E2BD-0648-7644-9077-04369E4F527D}" type="sibTrans" cxnId="{C6B25101-C672-6744-AE69-1113A3AE4F05}">
      <dgm:prSet/>
      <dgm:spPr/>
      <dgm:t>
        <a:bodyPr/>
        <a:lstStyle/>
        <a:p>
          <a:endParaRPr lang="en-US"/>
        </a:p>
      </dgm:t>
    </dgm:pt>
    <dgm:pt modelId="{08D4FB58-0EC5-3F4F-8D9D-E2060F566792}">
      <dgm:prSet phldrT="[Text]" custT="1"/>
      <dgm:spPr/>
      <dgm:t>
        <a:bodyPr/>
        <a:lstStyle/>
        <a:p>
          <a:r>
            <a:rPr lang="en-US" sz="1600" dirty="0" err="1"/>
            <a:t>Zašto</a:t>
          </a:r>
          <a:r>
            <a:rPr lang="en-US" sz="1600" dirty="0"/>
            <a:t> se problem </a:t>
          </a:r>
          <a:r>
            <a:rPr lang="en-US" sz="1600" dirty="0" err="1"/>
            <a:t>neće</a:t>
          </a:r>
          <a:r>
            <a:rPr lang="en-US" sz="1600" dirty="0"/>
            <a:t> </a:t>
          </a:r>
          <a:r>
            <a:rPr lang="en-US" sz="1600" dirty="0" err="1"/>
            <a:t>riješiti</a:t>
          </a:r>
          <a:r>
            <a:rPr lang="en-US" sz="1600" dirty="0"/>
            <a:t>?</a:t>
          </a:r>
        </a:p>
      </dgm:t>
    </dgm:pt>
    <dgm:pt modelId="{217F0080-6834-3F4A-8021-BECB9AE714F0}" type="parTrans" cxnId="{B547D751-7912-7A41-9C2A-32314B3652ED}">
      <dgm:prSet/>
      <dgm:spPr/>
      <dgm:t>
        <a:bodyPr/>
        <a:lstStyle/>
        <a:p>
          <a:endParaRPr lang="en-US"/>
        </a:p>
      </dgm:t>
    </dgm:pt>
    <dgm:pt modelId="{412E6F4D-E3A9-7B4C-8125-2704970527D0}" type="sibTrans" cxnId="{B547D751-7912-7A41-9C2A-32314B3652ED}">
      <dgm:prSet/>
      <dgm:spPr/>
      <dgm:t>
        <a:bodyPr/>
        <a:lstStyle/>
        <a:p>
          <a:endParaRPr lang="en-US"/>
        </a:p>
      </dgm:t>
    </dgm:pt>
    <dgm:pt modelId="{26F8D040-66BF-1F4A-8CFD-1C15BB12B827}">
      <dgm:prSet phldrT="[Text]" custT="1"/>
      <dgm:spPr/>
      <dgm:t>
        <a:bodyPr/>
        <a:lstStyle/>
        <a:p>
          <a:r>
            <a:rPr lang="en-US" sz="1600" dirty="0" err="1"/>
            <a:t>Što</a:t>
          </a:r>
          <a:r>
            <a:rPr lang="en-US" sz="1600" dirty="0"/>
            <a:t> </a:t>
          </a:r>
          <a:r>
            <a:rPr lang="en-US" sz="1600" dirty="0" err="1"/>
            <a:t>treba</a:t>
          </a:r>
          <a:r>
            <a:rPr lang="en-US" sz="1600" dirty="0"/>
            <a:t> </a:t>
          </a:r>
          <a:r>
            <a:rPr lang="en-US" sz="1600" dirty="0" err="1"/>
            <a:t>napraviti</a:t>
          </a:r>
          <a:r>
            <a:rPr lang="en-US" sz="1600" dirty="0"/>
            <a:t> da se problem </a:t>
          </a:r>
          <a:r>
            <a:rPr lang="en-US" sz="1600" dirty="0" err="1"/>
            <a:t>riješi</a:t>
          </a:r>
          <a:r>
            <a:rPr lang="en-US" sz="1600" dirty="0"/>
            <a:t>?</a:t>
          </a:r>
        </a:p>
      </dgm:t>
    </dgm:pt>
    <dgm:pt modelId="{E04BB844-99FC-1A44-8977-662B9BB66630}" type="parTrans" cxnId="{243C8A00-520E-E14C-BF18-A60E73207DA4}">
      <dgm:prSet/>
      <dgm:spPr/>
      <dgm:t>
        <a:bodyPr/>
        <a:lstStyle/>
        <a:p>
          <a:endParaRPr lang="en-US"/>
        </a:p>
      </dgm:t>
    </dgm:pt>
    <dgm:pt modelId="{C3EED3DF-047F-4340-B5F1-651FC3836A87}" type="sibTrans" cxnId="{243C8A00-520E-E14C-BF18-A60E73207DA4}">
      <dgm:prSet/>
      <dgm:spPr/>
      <dgm:t>
        <a:bodyPr/>
        <a:lstStyle/>
        <a:p>
          <a:endParaRPr lang="en-US"/>
        </a:p>
      </dgm:t>
    </dgm:pt>
    <dgm:pt modelId="{515F43C4-FE63-B049-A3BA-512AF28F9289}">
      <dgm:prSet/>
      <dgm:spPr/>
      <dgm:t>
        <a:bodyPr/>
        <a:lstStyle/>
        <a:p>
          <a:r>
            <a:rPr lang="en-US" dirty="0"/>
            <a:t>2018.</a:t>
          </a:r>
        </a:p>
      </dgm:t>
    </dgm:pt>
    <dgm:pt modelId="{545C3516-505C-2042-846E-C5307232C330}" type="parTrans" cxnId="{2B9D4814-6C0E-FE46-B271-B258CCEB59FE}">
      <dgm:prSet/>
      <dgm:spPr/>
      <dgm:t>
        <a:bodyPr/>
        <a:lstStyle/>
        <a:p>
          <a:endParaRPr lang="en-US"/>
        </a:p>
      </dgm:t>
    </dgm:pt>
    <dgm:pt modelId="{9A659919-CA18-BC47-A6D0-C3636911CF2D}" type="sibTrans" cxnId="{2B9D4814-6C0E-FE46-B271-B258CCEB59FE}">
      <dgm:prSet/>
      <dgm:spPr/>
      <dgm:t>
        <a:bodyPr/>
        <a:lstStyle/>
        <a:p>
          <a:endParaRPr lang="en-US"/>
        </a:p>
      </dgm:t>
    </dgm:pt>
    <dgm:pt modelId="{A236157B-739A-5648-8538-BBD40BF73B1A}">
      <dgm:prSet custT="1"/>
      <dgm:spPr/>
      <dgm:t>
        <a:bodyPr/>
        <a:lstStyle/>
        <a:p>
          <a:r>
            <a:rPr lang="en-US" sz="1400" dirty="0" err="1"/>
            <a:t>Nove</a:t>
          </a:r>
          <a:r>
            <a:rPr lang="en-US" sz="1400" dirty="0"/>
            <a:t> </a:t>
          </a:r>
          <a:r>
            <a:rPr lang="en-US" sz="1400" dirty="0" err="1"/>
            <a:t>vladine</a:t>
          </a:r>
          <a:r>
            <a:rPr lang="en-US" sz="1400" dirty="0"/>
            <a:t> </a:t>
          </a:r>
          <a:r>
            <a:rPr lang="en-US" sz="1400" dirty="0" err="1"/>
            <a:t>mjere</a:t>
          </a:r>
          <a:r>
            <a:rPr lang="en-US" sz="1400" dirty="0"/>
            <a:t> </a:t>
          </a:r>
          <a:r>
            <a:rPr lang="mr-IN" sz="1400" dirty="0"/>
            <a:t>–</a:t>
          </a:r>
          <a:r>
            <a:rPr lang="en-US" sz="1400" dirty="0"/>
            <a:t> </a:t>
          </a:r>
          <a:r>
            <a:rPr lang="en-US" sz="1400" dirty="0" err="1"/>
            <a:t>deblokade</a:t>
          </a:r>
          <a:r>
            <a:rPr lang="en-US" sz="1400" dirty="0"/>
            <a:t>, </a:t>
          </a:r>
          <a:r>
            <a:rPr lang="en-US" sz="1400" dirty="0" err="1"/>
            <a:t>zaustavljene</a:t>
          </a:r>
          <a:r>
            <a:rPr lang="en-US" sz="1400" dirty="0"/>
            <a:t> </a:t>
          </a:r>
          <a:r>
            <a:rPr lang="en-US" sz="1400" dirty="0" err="1"/>
            <a:t>ovrhe</a:t>
          </a:r>
          <a:r>
            <a:rPr lang="en-US" sz="1400" dirty="0"/>
            <a:t>, </a:t>
          </a:r>
          <a:r>
            <a:rPr lang="en-US" sz="1400" dirty="0" err="1"/>
            <a:t>limitirani</a:t>
          </a:r>
          <a:r>
            <a:rPr lang="en-US" sz="1400" dirty="0"/>
            <a:t> </a:t>
          </a:r>
          <a:r>
            <a:rPr lang="en-US" sz="1400" dirty="0" err="1"/>
            <a:t>otpisi</a:t>
          </a:r>
          <a:r>
            <a:rPr lang="en-US" sz="1400" dirty="0"/>
            <a:t>, </a:t>
          </a:r>
          <a:r>
            <a:rPr lang="en-US" sz="1400" dirty="0" err="1"/>
            <a:t>olakšani</a:t>
          </a:r>
          <a:r>
            <a:rPr lang="en-US" sz="1400" dirty="0"/>
            <a:t> </a:t>
          </a:r>
          <a:r>
            <a:rPr lang="en-US" sz="1400" dirty="0" err="1"/>
            <a:t>osobni</a:t>
          </a:r>
          <a:r>
            <a:rPr lang="en-US" sz="1400" dirty="0"/>
            <a:t> </a:t>
          </a:r>
          <a:r>
            <a:rPr lang="en-US" sz="1400" dirty="0" err="1"/>
            <a:t>stečaj</a:t>
          </a:r>
          <a:r>
            <a:rPr lang="en-US" sz="1400" dirty="0"/>
            <a:t> (</a:t>
          </a:r>
          <a:r>
            <a:rPr lang="en-US" sz="1400" dirty="0" err="1"/>
            <a:t>kao</a:t>
          </a:r>
          <a:r>
            <a:rPr lang="en-US" sz="1400" dirty="0"/>
            <a:t> </a:t>
          </a:r>
          <a:r>
            <a:rPr lang="en-US" sz="1400" dirty="0" err="1"/>
            <a:t>i</a:t>
          </a:r>
          <a:r>
            <a:rPr lang="en-US" sz="1400" dirty="0"/>
            <a:t> </a:t>
          </a:r>
          <a:r>
            <a:rPr lang="en-US" sz="1400" dirty="0" err="1"/>
            <a:t>ranije</a:t>
          </a:r>
          <a:r>
            <a:rPr lang="en-US" sz="1400" dirty="0"/>
            <a:t> bez </a:t>
          </a:r>
          <a:r>
            <a:rPr lang="en-US" sz="1400" dirty="0" err="1"/>
            <a:t>socijalnih</a:t>
          </a:r>
          <a:r>
            <a:rPr lang="en-US" sz="1400" dirty="0"/>
            <a:t> </a:t>
          </a:r>
          <a:r>
            <a:rPr lang="en-US" sz="1400" dirty="0" err="1"/>
            <a:t>kriterija</a:t>
          </a:r>
          <a:r>
            <a:rPr lang="en-US" sz="1400" dirty="0"/>
            <a:t>) </a:t>
          </a:r>
        </a:p>
      </dgm:t>
    </dgm:pt>
    <dgm:pt modelId="{12482821-F60F-BB4F-B387-F4D0959A0298}" type="parTrans" cxnId="{F56D5890-D2F7-D647-A272-2DCD7B0D7825}">
      <dgm:prSet/>
      <dgm:spPr/>
      <dgm:t>
        <a:bodyPr/>
        <a:lstStyle/>
        <a:p>
          <a:endParaRPr lang="en-US"/>
        </a:p>
      </dgm:t>
    </dgm:pt>
    <dgm:pt modelId="{5724CA91-B63A-FC4D-ACCE-4071A4728487}" type="sibTrans" cxnId="{F56D5890-D2F7-D647-A272-2DCD7B0D7825}">
      <dgm:prSet/>
      <dgm:spPr/>
      <dgm:t>
        <a:bodyPr/>
        <a:lstStyle/>
        <a:p>
          <a:endParaRPr lang="en-US"/>
        </a:p>
      </dgm:t>
    </dgm:pt>
    <dgm:pt modelId="{EE35AC58-8867-7945-9BED-0C406E33435C}" type="pres">
      <dgm:prSet presAssocID="{0ED14450-0B6F-024C-AB69-204B0D5F557C}" presName="linearFlow" presStyleCnt="0">
        <dgm:presLayoutVars>
          <dgm:dir/>
          <dgm:animLvl val="lvl"/>
          <dgm:resizeHandles val="exact"/>
        </dgm:presLayoutVars>
      </dgm:prSet>
      <dgm:spPr/>
    </dgm:pt>
    <dgm:pt modelId="{BB8D6F09-5FCD-DB44-BF69-ABE6FC7DD561}" type="pres">
      <dgm:prSet presAssocID="{D6EA37F6-BA49-074C-9BEC-766DFB526BA6}" presName="composite" presStyleCnt="0"/>
      <dgm:spPr/>
    </dgm:pt>
    <dgm:pt modelId="{A157A07F-296F-754A-9C75-288FA6BD7B75}" type="pres">
      <dgm:prSet presAssocID="{D6EA37F6-BA49-074C-9BEC-766DFB526BA6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DBAADDCF-D2B5-E04D-9B05-27F0E9862496}" type="pres">
      <dgm:prSet presAssocID="{D6EA37F6-BA49-074C-9BEC-766DFB526BA6}" presName="descendantText" presStyleLbl="alignAcc1" presStyleIdx="0" presStyleCnt="4">
        <dgm:presLayoutVars>
          <dgm:bulletEnabled val="1"/>
        </dgm:presLayoutVars>
      </dgm:prSet>
      <dgm:spPr/>
    </dgm:pt>
    <dgm:pt modelId="{8A2E5239-D7FA-6F47-9D8B-06921B55FCB7}" type="pres">
      <dgm:prSet presAssocID="{63291225-0535-0E40-BDCA-DBAA019BB4BE}" presName="sp" presStyleCnt="0"/>
      <dgm:spPr/>
    </dgm:pt>
    <dgm:pt modelId="{6306CD4B-3E0B-F847-A2A3-85D060D220F5}" type="pres">
      <dgm:prSet presAssocID="{6B7D1644-4C9F-3948-96F4-C80910906D34}" presName="composite" presStyleCnt="0"/>
      <dgm:spPr/>
    </dgm:pt>
    <dgm:pt modelId="{53C9B785-20D5-FC43-885A-6F443F97A97D}" type="pres">
      <dgm:prSet presAssocID="{6B7D1644-4C9F-3948-96F4-C80910906D3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068ABEB6-C1E9-D84B-B466-6940D9A1151A}" type="pres">
      <dgm:prSet presAssocID="{6B7D1644-4C9F-3948-96F4-C80910906D34}" presName="descendantText" presStyleLbl="alignAcc1" presStyleIdx="1" presStyleCnt="4">
        <dgm:presLayoutVars>
          <dgm:bulletEnabled val="1"/>
        </dgm:presLayoutVars>
      </dgm:prSet>
      <dgm:spPr/>
    </dgm:pt>
    <dgm:pt modelId="{2C82D3FD-B2C6-3F45-89C4-0CD50033E6F7}" type="pres">
      <dgm:prSet presAssocID="{5C096C8A-36B1-4548-8433-3CCFCAD35A67}" presName="sp" presStyleCnt="0"/>
      <dgm:spPr/>
    </dgm:pt>
    <dgm:pt modelId="{FAA336D6-1564-C941-9F5D-347D895A3CE1}" type="pres">
      <dgm:prSet presAssocID="{515F43C4-FE63-B049-A3BA-512AF28F9289}" presName="composite" presStyleCnt="0"/>
      <dgm:spPr/>
    </dgm:pt>
    <dgm:pt modelId="{6AA2FFED-1119-434C-AD14-EA972E6DF54C}" type="pres">
      <dgm:prSet presAssocID="{515F43C4-FE63-B049-A3BA-512AF28F9289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B005095-B734-A648-BBFC-C3BA6FD9DDE3}" type="pres">
      <dgm:prSet presAssocID="{515F43C4-FE63-B049-A3BA-512AF28F9289}" presName="descendantText" presStyleLbl="alignAcc1" presStyleIdx="2" presStyleCnt="4">
        <dgm:presLayoutVars>
          <dgm:bulletEnabled val="1"/>
        </dgm:presLayoutVars>
      </dgm:prSet>
      <dgm:spPr/>
    </dgm:pt>
    <dgm:pt modelId="{BC0B5A93-4072-CC42-85E8-D5882AD96FEC}" type="pres">
      <dgm:prSet presAssocID="{9A659919-CA18-BC47-A6D0-C3636911CF2D}" presName="sp" presStyleCnt="0"/>
      <dgm:spPr/>
    </dgm:pt>
    <dgm:pt modelId="{07B66788-FB45-3545-A703-3A97831B1695}" type="pres">
      <dgm:prSet presAssocID="{A1AE48C5-6CDB-EC49-915B-506B64F80012}" presName="composite" presStyleCnt="0"/>
      <dgm:spPr/>
    </dgm:pt>
    <dgm:pt modelId="{4A1869BA-33AF-B049-876D-781121E051DC}" type="pres">
      <dgm:prSet presAssocID="{A1AE48C5-6CDB-EC49-915B-506B64F80012}" presName="parentText" presStyleLbl="alignNode1" presStyleIdx="3" presStyleCnt="4" custLinFactNeighborX="2280" custLinFactNeighborY="2029">
        <dgm:presLayoutVars>
          <dgm:chMax val="1"/>
          <dgm:bulletEnabled val="1"/>
        </dgm:presLayoutVars>
      </dgm:prSet>
      <dgm:spPr/>
    </dgm:pt>
    <dgm:pt modelId="{59C00C47-6CB1-FE49-826D-D3EA2FD689B5}" type="pres">
      <dgm:prSet presAssocID="{A1AE48C5-6CDB-EC49-915B-506B64F80012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243C8A00-520E-E14C-BF18-A60E73207DA4}" srcId="{A1AE48C5-6CDB-EC49-915B-506B64F80012}" destId="{26F8D040-66BF-1F4A-8CFD-1C15BB12B827}" srcOrd="1" destOrd="0" parTransId="{E04BB844-99FC-1A44-8977-662B9BB66630}" sibTransId="{C3EED3DF-047F-4340-B5F1-651FC3836A87}"/>
    <dgm:cxn modelId="{C6B25101-C672-6744-AE69-1113A3AE4F05}" srcId="{0ED14450-0B6F-024C-AB69-204B0D5F557C}" destId="{A1AE48C5-6CDB-EC49-915B-506B64F80012}" srcOrd="3" destOrd="0" parTransId="{50D0A736-037B-7740-B8BF-ECA58715DE86}" sibTransId="{33F6E2BD-0648-7644-9077-04369E4F527D}"/>
    <dgm:cxn modelId="{2B9D4814-6C0E-FE46-B271-B258CCEB59FE}" srcId="{0ED14450-0B6F-024C-AB69-204B0D5F557C}" destId="{515F43C4-FE63-B049-A3BA-512AF28F9289}" srcOrd="2" destOrd="0" parTransId="{545C3516-505C-2042-846E-C5307232C330}" sibTransId="{9A659919-CA18-BC47-A6D0-C3636911CF2D}"/>
    <dgm:cxn modelId="{5C49C75D-1373-9B47-A6A6-A3310F6A94BC}" type="presOf" srcId="{A1AE48C5-6CDB-EC49-915B-506B64F80012}" destId="{4A1869BA-33AF-B049-876D-781121E051DC}" srcOrd="0" destOrd="0" presId="urn:microsoft.com/office/officeart/2005/8/layout/chevron2"/>
    <dgm:cxn modelId="{33461F67-2823-6744-9224-F2DFA2E91BD7}" type="presOf" srcId="{6B7D1644-4C9F-3948-96F4-C80910906D34}" destId="{53C9B785-20D5-FC43-885A-6F443F97A97D}" srcOrd="0" destOrd="0" presId="urn:microsoft.com/office/officeart/2005/8/layout/chevron2"/>
    <dgm:cxn modelId="{715A7847-9545-E649-95C1-1ACF79B7F971}" type="presOf" srcId="{24447D2D-285B-C747-B7F5-5D0B4E0B4914}" destId="{068ABEB6-C1E9-D84B-B466-6940D9A1151A}" srcOrd="0" destOrd="1" presId="urn:microsoft.com/office/officeart/2005/8/layout/chevron2"/>
    <dgm:cxn modelId="{B547D751-7912-7A41-9C2A-32314B3652ED}" srcId="{A1AE48C5-6CDB-EC49-915B-506B64F80012}" destId="{08D4FB58-0EC5-3F4F-8D9D-E2060F566792}" srcOrd="0" destOrd="0" parTransId="{217F0080-6834-3F4A-8021-BECB9AE714F0}" sibTransId="{412E6F4D-E3A9-7B4C-8125-2704970527D0}"/>
    <dgm:cxn modelId="{25052156-2CE5-CA48-804C-098E98E17C13}" type="presOf" srcId="{413A1084-EDD6-974E-A553-443365B85868}" destId="{068ABEB6-C1E9-D84B-B466-6940D9A1151A}" srcOrd="0" destOrd="0" presId="urn:microsoft.com/office/officeart/2005/8/layout/chevron2"/>
    <dgm:cxn modelId="{F56D5890-D2F7-D647-A272-2DCD7B0D7825}" srcId="{515F43C4-FE63-B049-A3BA-512AF28F9289}" destId="{A236157B-739A-5648-8538-BBD40BF73B1A}" srcOrd="0" destOrd="0" parTransId="{12482821-F60F-BB4F-B387-F4D0959A0298}" sibTransId="{5724CA91-B63A-FC4D-ACCE-4071A4728487}"/>
    <dgm:cxn modelId="{D47FF991-4900-3A4A-A4DF-6DFA87EF4AF0}" srcId="{0ED14450-0B6F-024C-AB69-204B0D5F557C}" destId="{D6EA37F6-BA49-074C-9BEC-766DFB526BA6}" srcOrd="0" destOrd="0" parTransId="{C3100E45-0BA0-AA44-ABB2-DE13C96B0CBC}" sibTransId="{63291225-0535-0E40-BDCA-DBAA019BB4BE}"/>
    <dgm:cxn modelId="{B468D992-D0B4-1741-BC37-7D085777D5A5}" srcId="{0ED14450-0B6F-024C-AB69-204B0D5F557C}" destId="{6B7D1644-4C9F-3948-96F4-C80910906D34}" srcOrd="1" destOrd="0" parTransId="{6969BFA6-5C89-1E41-8598-5B2C715C5EFA}" sibTransId="{5C096C8A-36B1-4548-8433-3CCFCAD35A67}"/>
    <dgm:cxn modelId="{A8260B96-B3CD-3242-B3CD-848798393F0A}" type="presOf" srcId="{26F8D040-66BF-1F4A-8CFD-1C15BB12B827}" destId="{59C00C47-6CB1-FE49-826D-D3EA2FD689B5}" srcOrd="0" destOrd="1" presId="urn:microsoft.com/office/officeart/2005/8/layout/chevron2"/>
    <dgm:cxn modelId="{96039FB0-AAA2-3A43-A4C1-38E8DFE20D3B}" type="presOf" srcId="{515F43C4-FE63-B049-A3BA-512AF28F9289}" destId="{6AA2FFED-1119-434C-AD14-EA972E6DF54C}" srcOrd="0" destOrd="0" presId="urn:microsoft.com/office/officeart/2005/8/layout/chevron2"/>
    <dgm:cxn modelId="{3735F7B0-6867-6349-A6A9-373209924E9B}" srcId="{6B7D1644-4C9F-3948-96F4-C80910906D34}" destId="{413A1084-EDD6-974E-A553-443365B85868}" srcOrd="0" destOrd="0" parTransId="{BE0C9629-4CBB-6C45-B64F-403324F03A00}" sibTransId="{6318191C-C607-7D48-84D4-AAE169375AE0}"/>
    <dgm:cxn modelId="{27D042B1-008C-424D-ACDA-B303CCC567FA}" type="presOf" srcId="{D6EA37F6-BA49-074C-9BEC-766DFB526BA6}" destId="{A157A07F-296F-754A-9C75-288FA6BD7B75}" srcOrd="0" destOrd="0" presId="urn:microsoft.com/office/officeart/2005/8/layout/chevron2"/>
    <dgm:cxn modelId="{EEBBD6BD-3327-4E48-8142-567A7D2C716B}" type="presOf" srcId="{4971D779-3D53-7142-9151-63C720B13E40}" destId="{DBAADDCF-D2B5-E04D-9B05-27F0E9862496}" srcOrd="0" destOrd="0" presId="urn:microsoft.com/office/officeart/2005/8/layout/chevron2"/>
    <dgm:cxn modelId="{DF015FD8-EFFB-F647-AF8E-9925F8B2377E}" type="presOf" srcId="{08D4FB58-0EC5-3F4F-8D9D-E2060F566792}" destId="{59C00C47-6CB1-FE49-826D-D3EA2FD689B5}" srcOrd="0" destOrd="0" presId="urn:microsoft.com/office/officeart/2005/8/layout/chevron2"/>
    <dgm:cxn modelId="{51D0F1E1-3A71-5D48-A881-79FB0EDDCC2F}" type="presOf" srcId="{A236157B-739A-5648-8538-BBD40BF73B1A}" destId="{0B005095-B734-A648-BBFC-C3BA6FD9DDE3}" srcOrd="0" destOrd="0" presId="urn:microsoft.com/office/officeart/2005/8/layout/chevron2"/>
    <dgm:cxn modelId="{462882E2-F299-8A44-B1AE-D89449F11BAF}" type="presOf" srcId="{0ED14450-0B6F-024C-AB69-204B0D5F557C}" destId="{EE35AC58-8867-7945-9BED-0C406E33435C}" srcOrd="0" destOrd="0" presId="urn:microsoft.com/office/officeart/2005/8/layout/chevron2"/>
    <dgm:cxn modelId="{F91704F2-4EBF-704E-9165-418575742CE8}" srcId="{6B7D1644-4C9F-3948-96F4-C80910906D34}" destId="{24447D2D-285B-C747-B7F5-5D0B4E0B4914}" srcOrd="1" destOrd="0" parTransId="{319AA39D-583A-834F-9CA1-2C6445B6D5C9}" sibTransId="{26891E40-CC8E-2E42-98AC-5B5689DEAD4D}"/>
    <dgm:cxn modelId="{03AB2AF8-4F81-AB4A-85E4-180D347B4C90}" srcId="{D6EA37F6-BA49-074C-9BEC-766DFB526BA6}" destId="{4971D779-3D53-7142-9151-63C720B13E40}" srcOrd="0" destOrd="0" parTransId="{CFBB51A0-9C80-6E40-A4F0-5D7AC50D3999}" sibTransId="{AAF3F523-1C2C-9941-80C2-6E283C3CF34A}"/>
    <dgm:cxn modelId="{DEE1E622-7E43-224E-85AA-018A916042F0}" type="presParOf" srcId="{EE35AC58-8867-7945-9BED-0C406E33435C}" destId="{BB8D6F09-5FCD-DB44-BF69-ABE6FC7DD561}" srcOrd="0" destOrd="0" presId="urn:microsoft.com/office/officeart/2005/8/layout/chevron2"/>
    <dgm:cxn modelId="{4EE884A1-EFD0-324F-A8FE-61E91B7337A8}" type="presParOf" srcId="{BB8D6F09-5FCD-DB44-BF69-ABE6FC7DD561}" destId="{A157A07F-296F-754A-9C75-288FA6BD7B75}" srcOrd="0" destOrd="0" presId="urn:microsoft.com/office/officeart/2005/8/layout/chevron2"/>
    <dgm:cxn modelId="{B54101DB-E105-1042-B9A6-8D7796B7FF1D}" type="presParOf" srcId="{BB8D6F09-5FCD-DB44-BF69-ABE6FC7DD561}" destId="{DBAADDCF-D2B5-E04D-9B05-27F0E9862496}" srcOrd="1" destOrd="0" presId="urn:microsoft.com/office/officeart/2005/8/layout/chevron2"/>
    <dgm:cxn modelId="{525F8622-1B7A-3747-9FF9-BA07076077F8}" type="presParOf" srcId="{EE35AC58-8867-7945-9BED-0C406E33435C}" destId="{8A2E5239-D7FA-6F47-9D8B-06921B55FCB7}" srcOrd="1" destOrd="0" presId="urn:microsoft.com/office/officeart/2005/8/layout/chevron2"/>
    <dgm:cxn modelId="{699092F0-BD12-A746-B792-06020E0D397E}" type="presParOf" srcId="{EE35AC58-8867-7945-9BED-0C406E33435C}" destId="{6306CD4B-3E0B-F847-A2A3-85D060D220F5}" srcOrd="2" destOrd="0" presId="urn:microsoft.com/office/officeart/2005/8/layout/chevron2"/>
    <dgm:cxn modelId="{2447D00A-BFD0-284C-B803-F4289DEB39F0}" type="presParOf" srcId="{6306CD4B-3E0B-F847-A2A3-85D060D220F5}" destId="{53C9B785-20D5-FC43-885A-6F443F97A97D}" srcOrd="0" destOrd="0" presId="urn:microsoft.com/office/officeart/2005/8/layout/chevron2"/>
    <dgm:cxn modelId="{4DBF0EAE-E917-2547-9835-34321EEA9B5D}" type="presParOf" srcId="{6306CD4B-3E0B-F847-A2A3-85D060D220F5}" destId="{068ABEB6-C1E9-D84B-B466-6940D9A1151A}" srcOrd="1" destOrd="0" presId="urn:microsoft.com/office/officeart/2005/8/layout/chevron2"/>
    <dgm:cxn modelId="{D316AE9E-FEB0-144E-8F22-B53D38896397}" type="presParOf" srcId="{EE35AC58-8867-7945-9BED-0C406E33435C}" destId="{2C82D3FD-B2C6-3F45-89C4-0CD50033E6F7}" srcOrd="3" destOrd="0" presId="urn:microsoft.com/office/officeart/2005/8/layout/chevron2"/>
    <dgm:cxn modelId="{EC3DA29F-1B7C-134B-BE6A-F45B406DB55C}" type="presParOf" srcId="{EE35AC58-8867-7945-9BED-0C406E33435C}" destId="{FAA336D6-1564-C941-9F5D-347D895A3CE1}" srcOrd="4" destOrd="0" presId="urn:microsoft.com/office/officeart/2005/8/layout/chevron2"/>
    <dgm:cxn modelId="{CCAB489E-229E-954B-ADD1-41CE65E0F8A1}" type="presParOf" srcId="{FAA336D6-1564-C941-9F5D-347D895A3CE1}" destId="{6AA2FFED-1119-434C-AD14-EA972E6DF54C}" srcOrd="0" destOrd="0" presId="urn:microsoft.com/office/officeart/2005/8/layout/chevron2"/>
    <dgm:cxn modelId="{1A2D0BB3-F85E-D247-94D7-073F9F2922E3}" type="presParOf" srcId="{FAA336D6-1564-C941-9F5D-347D895A3CE1}" destId="{0B005095-B734-A648-BBFC-C3BA6FD9DDE3}" srcOrd="1" destOrd="0" presId="urn:microsoft.com/office/officeart/2005/8/layout/chevron2"/>
    <dgm:cxn modelId="{73ACFB65-42F3-8642-8CEB-B70949602B35}" type="presParOf" srcId="{EE35AC58-8867-7945-9BED-0C406E33435C}" destId="{BC0B5A93-4072-CC42-85E8-D5882AD96FEC}" srcOrd="5" destOrd="0" presId="urn:microsoft.com/office/officeart/2005/8/layout/chevron2"/>
    <dgm:cxn modelId="{2D2295C8-1A3E-2D46-A9D8-486C02F98377}" type="presParOf" srcId="{EE35AC58-8867-7945-9BED-0C406E33435C}" destId="{07B66788-FB45-3545-A703-3A97831B1695}" srcOrd="6" destOrd="0" presId="urn:microsoft.com/office/officeart/2005/8/layout/chevron2"/>
    <dgm:cxn modelId="{ADC7C5D7-AD82-3145-8FE0-A7331B10AE2B}" type="presParOf" srcId="{07B66788-FB45-3545-A703-3A97831B1695}" destId="{4A1869BA-33AF-B049-876D-781121E051DC}" srcOrd="0" destOrd="0" presId="urn:microsoft.com/office/officeart/2005/8/layout/chevron2"/>
    <dgm:cxn modelId="{B5C995C2-F40B-4E41-9FEF-E4F168065EBB}" type="presParOf" srcId="{07B66788-FB45-3545-A703-3A97831B1695}" destId="{59C00C47-6CB1-FE49-826D-D3EA2FD689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7A07F-296F-754A-9C75-288FA6BD7B75}">
      <dsp:nvSpPr>
        <dsp:cNvPr id="0" name=""/>
        <dsp:cNvSpPr/>
      </dsp:nvSpPr>
      <dsp:spPr>
        <a:xfrm rot="5400000">
          <a:off x="-178949" y="182147"/>
          <a:ext cx="1192998" cy="8350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/>
            <a:t>Akumulacija</a:t>
          </a:r>
          <a:r>
            <a:rPr lang="en-US" sz="900" kern="1200" dirty="0"/>
            <a:t> </a:t>
          </a:r>
          <a:r>
            <a:rPr lang="en-US" sz="900" kern="1200" dirty="0" err="1"/>
            <a:t>problema</a:t>
          </a:r>
          <a:r>
            <a:rPr lang="en-US" sz="900" kern="1200" dirty="0"/>
            <a:t> do 2017.</a:t>
          </a:r>
        </a:p>
      </dsp:txBody>
      <dsp:txXfrm rot="-5400000">
        <a:off x="1" y="420746"/>
        <a:ext cx="835098" cy="357900"/>
      </dsp:txXfrm>
    </dsp:sp>
    <dsp:sp modelId="{DBAADDCF-D2B5-E04D-9B05-27F0E9862496}">
      <dsp:nvSpPr>
        <dsp:cNvPr id="0" name=""/>
        <dsp:cNvSpPr/>
      </dsp:nvSpPr>
      <dsp:spPr>
        <a:xfrm rot="5400000">
          <a:off x="3245809" y="-2407512"/>
          <a:ext cx="775856" cy="5597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i="1" kern="1200" noProof="0" dirty="0" err="1"/>
            <a:t>Predstečajne</a:t>
          </a:r>
          <a:r>
            <a:rPr lang="hr-HR" sz="1400" i="1" kern="1200" noProof="0" dirty="0"/>
            <a:t> nagodbe, osobni stečaj i švicarski franak </a:t>
          </a:r>
          <a:r>
            <a:rPr lang="hr-HR" sz="1400" kern="1200" noProof="0" dirty="0"/>
            <a:t>– nije se adresirala suština problema, a to su slabe institucije koje rješavaju prezaduženost i prevencija (kojom se nitko nije sustavno bavio) </a:t>
          </a:r>
        </a:p>
      </dsp:txBody>
      <dsp:txXfrm rot="-5400000">
        <a:off x="835099" y="41072"/>
        <a:ext cx="5559403" cy="700108"/>
      </dsp:txXfrm>
    </dsp:sp>
    <dsp:sp modelId="{53C9B785-20D5-FC43-885A-6F443F97A97D}">
      <dsp:nvSpPr>
        <dsp:cNvPr id="0" name=""/>
        <dsp:cNvSpPr/>
      </dsp:nvSpPr>
      <dsp:spPr>
        <a:xfrm rot="5400000">
          <a:off x="-178949" y="1227768"/>
          <a:ext cx="1192998" cy="8350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2017.</a:t>
          </a:r>
        </a:p>
      </dsp:txBody>
      <dsp:txXfrm rot="-5400000">
        <a:off x="1" y="1466367"/>
        <a:ext cx="835098" cy="357900"/>
      </dsp:txXfrm>
    </dsp:sp>
    <dsp:sp modelId="{068ABEB6-C1E9-D84B-B466-6940D9A1151A}">
      <dsp:nvSpPr>
        <dsp:cNvPr id="0" name=""/>
        <dsp:cNvSpPr/>
      </dsp:nvSpPr>
      <dsp:spPr>
        <a:xfrm rot="5400000">
          <a:off x="3246012" y="-1362095"/>
          <a:ext cx="775448" cy="5597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 noProof="0" dirty="0"/>
            <a:t>Izmjene ovršnog zakona (opet fokus uglavnom na stambeno financiranje i ad </a:t>
          </a:r>
          <a:r>
            <a:rPr lang="hr-HR" sz="1200" kern="1200" noProof="0" dirty="0" err="1"/>
            <a:t>hoc</a:t>
          </a:r>
          <a:r>
            <a:rPr lang="hr-HR" sz="1200" kern="1200" noProof="0" dirty="0"/>
            <a:t> rješenja poput zaštićenog dijela plaće </a:t>
          </a:r>
          <a:r>
            <a:rPr lang="mr-IN" sz="1200" kern="1200" noProof="0" dirty="0"/>
            <a:t>–</a:t>
          </a:r>
          <a:r>
            <a:rPr lang="hr-HR" sz="1200" kern="1200" noProof="0" dirty="0"/>
            <a:t> povećanje s 2/3 na 3/4)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</a:t>
          </a:r>
          <a:r>
            <a:rPr lang="en-US" sz="1200" kern="1200" dirty="0" err="1"/>
            <a:t>Analize</a:t>
          </a:r>
          <a:r>
            <a:rPr lang="en-US" sz="1200" kern="1200" dirty="0"/>
            <a:t> </a:t>
          </a:r>
          <a:r>
            <a:rPr lang="en-US" sz="1200" kern="1200" dirty="0" err="1"/>
            <a:t>daju</a:t>
          </a:r>
          <a:r>
            <a:rPr lang="en-US" sz="1200" kern="1200" dirty="0"/>
            <a:t> </a:t>
          </a:r>
          <a:r>
            <a:rPr lang="en-US" sz="1200" kern="1200" dirty="0" err="1"/>
            <a:t>uvid</a:t>
          </a:r>
          <a:r>
            <a:rPr lang="en-US" sz="1200" kern="1200" dirty="0"/>
            <a:t> u </a:t>
          </a:r>
          <a:r>
            <a:rPr lang="en-US" sz="1200" kern="1200" dirty="0" err="1"/>
            <a:t>dubinu</a:t>
          </a:r>
          <a:r>
            <a:rPr lang="en-US" sz="1200" kern="1200" dirty="0"/>
            <a:t> </a:t>
          </a:r>
          <a:r>
            <a:rPr lang="en-US" sz="1200" kern="1200" dirty="0" err="1"/>
            <a:t>problema</a:t>
          </a:r>
          <a:r>
            <a:rPr lang="en-US" sz="1200" kern="1200" dirty="0"/>
            <a:t> (</a:t>
          </a:r>
          <a:r>
            <a:rPr lang="en-US" sz="1200" kern="1200" dirty="0" err="1"/>
            <a:t>koncentracija</a:t>
          </a:r>
          <a:r>
            <a:rPr lang="en-US" sz="1200" kern="1200" dirty="0"/>
            <a:t> </a:t>
          </a:r>
          <a:r>
            <a:rPr lang="en-US" sz="1200" kern="1200" dirty="0" err="1"/>
            <a:t>dugova</a:t>
          </a:r>
          <a:r>
            <a:rPr lang="en-US" sz="1200" kern="1200" dirty="0"/>
            <a:t> </a:t>
          </a:r>
          <a:r>
            <a:rPr lang="mr-IN" sz="1200" kern="1200" dirty="0"/>
            <a:t>–</a:t>
          </a:r>
          <a:r>
            <a:rPr lang="en-US" sz="1200" kern="1200" dirty="0"/>
            <a:t> 63% </a:t>
          </a:r>
          <a:r>
            <a:rPr lang="en-US" sz="1200" kern="1200" dirty="0" err="1"/>
            <a:t>iznosa</a:t>
          </a:r>
          <a:r>
            <a:rPr lang="en-US" sz="1200" kern="1200" dirty="0"/>
            <a:t> </a:t>
          </a:r>
          <a:r>
            <a:rPr lang="en-US" sz="1200" kern="1200" dirty="0" err="1"/>
            <a:t>svih</a:t>
          </a:r>
          <a:r>
            <a:rPr lang="en-US" sz="1200" kern="1200" dirty="0"/>
            <a:t> “</a:t>
          </a:r>
          <a:r>
            <a:rPr lang="en-US" sz="1200" kern="1200" dirty="0" err="1"/>
            <a:t>blokada</a:t>
          </a:r>
          <a:r>
            <a:rPr lang="en-US" sz="1200" kern="1200" dirty="0"/>
            <a:t>” </a:t>
          </a:r>
          <a:r>
            <a:rPr lang="en-US" sz="1200" kern="1200" dirty="0" err="1"/>
            <a:t>kod</a:t>
          </a:r>
          <a:r>
            <a:rPr lang="en-US" sz="1200" kern="1200" dirty="0"/>
            <a:t> </a:t>
          </a:r>
          <a:r>
            <a:rPr lang="en-US" sz="1200" kern="1200" dirty="0" err="1"/>
            <a:t>cca</a:t>
          </a:r>
          <a:r>
            <a:rPr lang="en-US" sz="1200" kern="1200" dirty="0"/>
            <a:t> 10,000 </a:t>
          </a:r>
          <a:r>
            <a:rPr lang="en-US" sz="1200" kern="1200" dirty="0" err="1"/>
            <a:t>građana</a:t>
          </a:r>
          <a:r>
            <a:rPr lang="en-US" sz="1200" kern="1200" dirty="0"/>
            <a:t> s </a:t>
          </a:r>
          <a:r>
            <a:rPr lang="en-US" sz="1200" kern="1200" dirty="0" err="1"/>
            <a:t>dugovima</a:t>
          </a:r>
          <a:r>
            <a:rPr lang="en-US" sz="1200" kern="1200" dirty="0"/>
            <a:t> </a:t>
          </a:r>
          <a:r>
            <a:rPr lang="en-US" sz="1200" kern="1200" dirty="0" err="1"/>
            <a:t>iznad</a:t>
          </a:r>
          <a:r>
            <a:rPr lang="en-US" sz="1200" kern="1200" dirty="0"/>
            <a:t> </a:t>
          </a:r>
          <a:r>
            <a:rPr lang="en-US" sz="1200" kern="1200" dirty="0" err="1"/>
            <a:t>pola</a:t>
          </a:r>
          <a:r>
            <a:rPr lang="en-US" sz="1200" kern="1200" dirty="0"/>
            <a:t> </a:t>
          </a:r>
          <a:r>
            <a:rPr lang="en-US" sz="1200" kern="1200" dirty="0" err="1"/>
            <a:t>milijuna</a:t>
          </a:r>
          <a:r>
            <a:rPr lang="en-US" sz="1200" kern="1200" dirty="0"/>
            <a:t> </a:t>
          </a:r>
          <a:r>
            <a:rPr lang="en-US" sz="1200" kern="1200" dirty="0" err="1"/>
            <a:t>kuna</a:t>
          </a:r>
          <a:r>
            <a:rPr lang="en-US" sz="1200" kern="1200" dirty="0"/>
            <a:t>)</a:t>
          </a:r>
        </a:p>
      </dsp:txBody>
      <dsp:txXfrm rot="-5400000">
        <a:off x="835098" y="1086673"/>
        <a:ext cx="5559423" cy="699740"/>
      </dsp:txXfrm>
    </dsp:sp>
    <dsp:sp modelId="{6AA2FFED-1119-434C-AD14-EA972E6DF54C}">
      <dsp:nvSpPr>
        <dsp:cNvPr id="0" name=""/>
        <dsp:cNvSpPr/>
      </dsp:nvSpPr>
      <dsp:spPr>
        <a:xfrm rot="5400000">
          <a:off x="-178949" y="2273389"/>
          <a:ext cx="1192998" cy="8350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2018.</a:t>
          </a:r>
        </a:p>
      </dsp:txBody>
      <dsp:txXfrm rot="-5400000">
        <a:off x="1" y="2511988"/>
        <a:ext cx="835098" cy="357900"/>
      </dsp:txXfrm>
    </dsp:sp>
    <dsp:sp modelId="{0B005095-B734-A648-BBFC-C3BA6FD9DDE3}">
      <dsp:nvSpPr>
        <dsp:cNvPr id="0" name=""/>
        <dsp:cNvSpPr/>
      </dsp:nvSpPr>
      <dsp:spPr>
        <a:xfrm rot="5400000">
          <a:off x="3246012" y="-316474"/>
          <a:ext cx="775448" cy="5597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Nove</a:t>
          </a:r>
          <a:r>
            <a:rPr lang="en-US" sz="1400" kern="1200" dirty="0"/>
            <a:t> </a:t>
          </a:r>
          <a:r>
            <a:rPr lang="en-US" sz="1400" kern="1200" dirty="0" err="1"/>
            <a:t>vladine</a:t>
          </a:r>
          <a:r>
            <a:rPr lang="en-US" sz="1400" kern="1200" dirty="0"/>
            <a:t> </a:t>
          </a:r>
          <a:r>
            <a:rPr lang="en-US" sz="1400" kern="1200" dirty="0" err="1"/>
            <a:t>mjere</a:t>
          </a:r>
          <a:r>
            <a:rPr lang="en-US" sz="1400" kern="1200" dirty="0"/>
            <a:t> </a:t>
          </a:r>
          <a:r>
            <a:rPr lang="mr-IN" sz="1400" kern="1200" dirty="0"/>
            <a:t>–</a:t>
          </a:r>
          <a:r>
            <a:rPr lang="en-US" sz="1400" kern="1200" dirty="0"/>
            <a:t> </a:t>
          </a:r>
          <a:r>
            <a:rPr lang="en-US" sz="1400" kern="1200" dirty="0" err="1"/>
            <a:t>deblokade</a:t>
          </a:r>
          <a:r>
            <a:rPr lang="en-US" sz="1400" kern="1200" dirty="0"/>
            <a:t>, </a:t>
          </a:r>
          <a:r>
            <a:rPr lang="en-US" sz="1400" kern="1200" dirty="0" err="1"/>
            <a:t>zaustavljene</a:t>
          </a:r>
          <a:r>
            <a:rPr lang="en-US" sz="1400" kern="1200" dirty="0"/>
            <a:t> </a:t>
          </a:r>
          <a:r>
            <a:rPr lang="en-US" sz="1400" kern="1200" dirty="0" err="1"/>
            <a:t>ovrhe</a:t>
          </a:r>
          <a:r>
            <a:rPr lang="en-US" sz="1400" kern="1200" dirty="0"/>
            <a:t>, </a:t>
          </a:r>
          <a:r>
            <a:rPr lang="en-US" sz="1400" kern="1200" dirty="0" err="1"/>
            <a:t>limitirani</a:t>
          </a:r>
          <a:r>
            <a:rPr lang="en-US" sz="1400" kern="1200" dirty="0"/>
            <a:t> </a:t>
          </a:r>
          <a:r>
            <a:rPr lang="en-US" sz="1400" kern="1200" dirty="0" err="1"/>
            <a:t>otpisi</a:t>
          </a:r>
          <a:r>
            <a:rPr lang="en-US" sz="1400" kern="1200" dirty="0"/>
            <a:t>, </a:t>
          </a:r>
          <a:r>
            <a:rPr lang="en-US" sz="1400" kern="1200" dirty="0" err="1"/>
            <a:t>olakšani</a:t>
          </a:r>
          <a:r>
            <a:rPr lang="en-US" sz="1400" kern="1200" dirty="0"/>
            <a:t> </a:t>
          </a:r>
          <a:r>
            <a:rPr lang="en-US" sz="1400" kern="1200" dirty="0" err="1"/>
            <a:t>osobni</a:t>
          </a:r>
          <a:r>
            <a:rPr lang="en-US" sz="1400" kern="1200" dirty="0"/>
            <a:t> </a:t>
          </a:r>
          <a:r>
            <a:rPr lang="en-US" sz="1400" kern="1200" dirty="0" err="1"/>
            <a:t>stečaj</a:t>
          </a:r>
          <a:r>
            <a:rPr lang="en-US" sz="1400" kern="1200" dirty="0"/>
            <a:t> (</a:t>
          </a:r>
          <a:r>
            <a:rPr lang="en-US" sz="1400" kern="1200" dirty="0" err="1"/>
            <a:t>kao</a:t>
          </a:r>
          <a:r>
            <a:rPr lang="en-US" sz="1400" kern="1200" dirty="0"/>
            <a:t> </a:t>
          </a:r>
          <a:r>
            <a:rPr lang="en-US" sz="1400" kern="1200" dirty="0" err="1"/>
            <a:t>i</a:t>
          </a:r>
          <a:r>
            <a:rPr lang="en-US" sz="1400" kern="1200" dirty="0"/>
            <a:t> </a:t>
          </a:r>
          <a:r>
            <a:rPr lang="en-US" sz="1400" kern="1200" dirty="0" err="1"/>
            <a:t>ranije</a:t>
          </a:r>
          <a:r>
            <a:rPr lang="en-US" sz="1400" kern="1200" dirty="0"/>
            <a:t> bez </a:t>
          </a:r>
          <a:r>
            <a:rPr lang="en-US" sz="1400" kern="1200" dirty="0" err="1"/>
            <a:t>socijalnih</a:t>
          </a:r>
          <a:r>
            <a:rPr lang="en-US" sz="1400" kern="1200" dirty="0"/>
            <a:t> </a:t>
          </a:r>
          <a:r>
            <a:rPr lang="en-US" sz="1400" kern="1200" dirty="0" err="1"/>
            <a:t>kriterija</a:t>
          </a:r>
          <a:r>
            <a:rPr lang="en-US" sz="1400" kern="1200" dirty="0"/>
            <a:t>) </a:t>
          </a:r>
        </a:p>
      </dsp:txBody>
      <dsp:txXfrm rot="-5400000">
        <a:off x="835098" y="2132294"/>
        <a:ext cx="5559423" cy="699740"/>
      </dsp:txXfrm>
    </dsp:sp>
    <dsp:sp modelId="{4A1869BA-33AF-B049-876D-781121E051DC}">
      <dsp:nvSpPr>
        <dsp:cNvPr id="0" name=""/>
        <dsp:cNvSpPr/>
      </dsp:nvSpPr>
      <dsp:spPr>
        <a:xfrm rot="5400000">
          <a:off x="-159909" y="3322207"/>
          <a:ext cx="1192998" cy="8350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2019. -</a:t>
          </a:r>
        </a:p>
      </dsp:txBody>
      <dsp:txXfrm rot="-5400000">
        <a:off x="19041" y="3560806"/>
        <a:ext cx="835098" cy="357900"/>
      </dsp:txXfrm>
    </dsp:sp>
    <dsp:sp modelId="{59C00C47-6CB1-FE49-826D-D3EA2FD689B5}">
      <dsp:nvSpPr>
        <dsp:cNvPr id="0" name=""/>
        <dsp:cNvSpPr/>
      </dsp:nvSpPr>
      <dsp:spPr>
        <a:xfrm rot="5400000">
          <a:off x="3246012" y="729145"/>
          <a:ext cx="775448" cy="55972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Zašto</a:t>
          </a:r>
          <a:r>
            <a:rPr lang="en-US" sz="1600" kern="1200" dirty="0"/>
            <a:t> se problem </a:t>
          </a:r>
          <a:r>
            <a:rPr lang="en-US" sz="1600" kern="1200" dirty="0" err="1"/>
            <a:t>neće</a:t>
          </a:r>
          <a:r>
            <a:rPr lang="en-US" sz="1600" kern="1200" dirty="0"/>
            <a:t> </a:t>
          </a:r>
          <a:r>
            <a:rPr lang="en-US" sz="1600" kern="1200" dirty="0" err="1"/>
            <a:t>riješiti</a:t>
          </a:r>
          <a:r>
            <a:rPr lang="en-US" sz="1600" kern="1200" dirty="0"/>
            <a:t>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Što</a:t>
          </a:r>
          <a:r>
            <a:rPr lang="en-US" sz="1600" kern="1200" dirty="0"/>
            <a:t> </a:t>
          </a:r>
          <a:r>
            <a:rPr lang="en-US" sz="1600" kern="1200" dirty="0" err="1"/>
            <a:t>treba</a:t>
          </a:r>
          <a:r>
            <a:rPr lang="en-US" sz="1600" kern="1200" dirty="0"/>
            <a:t> </a:t>
          </a:r>
          <a:r>
            <a:rPr lang="en-US" sz="1600" kern="1200" dirty="0" err="1"/>
            <a:t>napraviti</a:t>
          </a:r>
          <a:r>
            <a:rPr lang="en-US" sz="1600" kern="1200" dirty="0"/>
            <a:t> da se problem </a:t>
          </a:r>
          <a:r>
            <a:rPr lang="en-US" sz="1600" kern="1200" dirty="0" err="1"/>
            <a:t>riješi</a:t>
          </a:r>
          <a:r>
            <a:rPr lang="en-US" sz="1600" kern="1200" dirty="0"/>
            <a:t>?</a:t>
          </a:r>
        </a:p>
      </dsp:txBody>
      <dsp:txXfrm rot="-5400000">
        <a:off x="835098" y="3177913"/>
        <a:ext cx="5559423" cy="699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A4780-7FC6-4A88-BDE7-FA8B3ACA3D08}" type="datetimeFigureOut">
              <a:rPr lang="hr-HR" smtClean="0"/>
              <a:t>18.9.2018.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D05F9-ACCC-4E80-828A-229A6340DC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407004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0F470-E88B-AA41-B85F-1576774B1980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C6E16-0E64-6147-A98F-81B69CE99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027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C6E16-0E64-6147-A98F-81B69CE99EB1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31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C6E16-0E64-6147-A98F-81B69CE99EB1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C6E16-0E64-6147-A98F-81B69CE99EB1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4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46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4E8FB-4C7A-4949-9444-B4AE59E2BC32}" type="datetime1">
              <a:rPr lang="hr-HR" smtClean="0"/>
              <a:t>18.9.2018.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531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E7279-5E2A-400F-A780-C03A334C3A42}" type="datetime1">
              <a:rPr lang="hr-HR" smtClean="0"/>
              <a:t>18.9.2018.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3103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 sz="3200"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 sz="2800"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2400"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934D-4608-4D7A-877B-02FC22656576}" type="datetime1">
              <a:rPr lang="hr-HR" smtClean="0"/>
              <a:t>18.9.2018.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7781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F011-8853-4662-B575-EB9EEF338505}" type="datetime1">
              <a:rPr lang="hr-HR" smtClean="0"/>
              <a:t>18.9.2018.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947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7F98-41F5-4854-95C4-7DE1D5E02605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4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C5E4-4C99-4B21-833C-73E1781DCF2D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1218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ernate Title and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11144" cy="857250"/>
          </a:xfrm>
        </p:spPr>
        <p:txBody>
          <a:bodyPr lIns="0"/>
          <a:lstStyle>
            <a:lvl1pPr algn="l"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CA4F-3963-4B37-A25C-5566D594DBB8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920" y="339502"/>
            <a:ext cx="75125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36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ernate Title and Conten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19256" cy="857250"/>
          </a:xfrm>
        </p:spPr>
        <p:txBody>
          <a:bodyPr lIns="0"/>
          <a:lstStyle>
            <a:lvl1pPr algn="l"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335-573B-41B2-BC7E-B6FCC9579B7D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91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666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8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1689348"/>
            <a:ext cx="6048672" cy="1102519"/>
          </a:xfrm>
        </p:spPr>
        <p:txBody>
          <a:bodyPr/>
          <a:lstStyle>
            <a:lvl1pPr algn="l"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3057500"/>
            <a:ext cx="6048672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17440" y="4767263"/>
            <a:ext cx="1306488" cy="273844"/>
          </a:xfrm>
        </p:spPr>
        <p:txBody>
          <a:bodyPr/>
          <a:lstStyle/>
          <a:p>
            <a:fld id="{1B299862-47EA-4AB6-9E79-76FF5DB5908E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27984" y="4767263"/>
            <a:ext cx="2895600" cy="273844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360" y="4767263"/>
            <a:ext cx="1197496" cy="273844"/>
          </a:xfrm>
        </p:spPr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73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53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9C54-7903-41D1-A8C2-6F5DA64B87C4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914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355E-168D-4814-9BD5-3A6AC750A2A2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932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211144" cy="857250"/>
          </a:xfrm>
        </p:spPr>
        <p:txBody>
          <a:bodyPr lIns="0"/>
          <a:lstStyle>
            <a:lvl1pPr algn="l"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1D32F-CDCD-4970-84F0-AC535D6DA854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920" y="339502"/>
            <a:ext cx="75125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9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19256" cy="857250"/>
          </a:xfrm>
        </p:spPr>
        <p:txBody>
          <a:bodyPr lIns="0"/>
          <a:lstStyle>
            <a:lvl1pPr algn="l"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900C-C36F-44F8-8BF7-32706ABF3BF3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707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7D89-F9CE-44AB-98DD-987E0C365348}" type="datetime1">
              <a:rPr lang="hr-HR" smtClean="0"/>
              <a:t>18.9.2018.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354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31590"/>
            <a:ext cx="4038600" cy="2545556"/>
          </a:xfrm>
        </p:spPr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 sz="2400"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1590"/>
            <a:ext cx="4038600" cy="2545556"/>
          </a:xfrm>
        </p:spPr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 sz="2400"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ECF2-2A6B-479E-8028-5FD9DA74527A}" type="datetime1">
              <a:rPr lang="hr-HR" smtClean="0"/>
              <a:t>18.9.2018.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444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rgbClr val="8576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8576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8576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342900" indent="-34290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85764D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85764D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AC0A0-1CB4-4313-B010-A52F7B6AED89}" type="datetime1">
              <a:rPr lang="hr-HR" smtClean="0"/>
              <a:t>18.9.2018.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1CF2-B59C-48EA-AF0E-1D39CBDC5C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534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03648" y="4767263"/>
            <a:ext cx="13064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E8F270B-11B2-410E-B6D0-3C4438F14AD2}" type="datetime1">
              <a:rPr lang="hr-HR" smtClean="0"/>
              <a:t>18.9.2018.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3808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0152" y="4767263"/>
            <a:ext cx="11974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1A61CF2-B59C-48EA-AF0E-1D39CBDC5CE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234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61" r:id="rId3"/>
    <p:sldLayoutId id="2147483662" r:id="rId4"/>
    <p:sldLayoutId id="2147483672" r:id="rId5"/>
    <p:sldLayoutId id="2147483673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85764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72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potraživanjima</a:t>
            </a:r>
            <a:r>
              <a:rPr lang="en-US" dirty="0"/>
              <a:t> 2018.</a:t>
            </a:r>
            <a:br>
              <a:rPr lang="en-US" dirty="0"/>
            </a:b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Zdenko</a:t>
            </a:r>
            <a:r>
              <a:rPr lang="en-US" b="1" dirty="0"/>
              <a:t> </a:t>
            </a:r>
            <a:r>
              <a:rPr lang="en-US" b="1" dirty="0" err="1"/>
              <a:t>Adrović</a:t>
            </a:r>
            <a:r>
              <a:rPr lang="en-US" b="1" dirty="0"/>
              <a:t>, HUB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53" y="411510"/>
            <a:ext cx="8423920" cy="138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40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69639384"/>
              </p:ext>
            </p:extLst>
          </p:nvPr>
        </p:nvGraphicFramePr>
        <p:xfrm>
          <a:off x="1524000" y="267494"/>
          <a:ext cx="6432376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833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Neke važnije brojke do kraja srpnja 2018. (I)</a:t>
            </a:r>
            <a:br>
              <a:rPr lang="hr-HR" sz="3200" dirty="0"/>
            </a:br>
            <a:r>
              <a:rPr lang="hr-HR" sz="2000" dirty="0"/>
              <a:t>(prije djelovanja ovogodišnjih vladinih mjera)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009947"/>
              </p:ext>
            </p:extLst>
          </p:nvPr>
        </p:nvGraphicFramePr>
        <p:xfrm>
          <a:off x="971600" y="1131590"/>
          <a:ext cx="3374752" cy="3483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950812"/>
              </p:ext>
            </p:extLst>
          </p:nvPr>
        </p:nvGraphicFramePr>
        <p:xfrm>
          <a:off x="4788024" y="1131590"/>
          <a:ext cx="3372718" cy="3483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1918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Brojčano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dalje</a:t>
            </a:r>
            <a:r>
              <a:rPr lang="en-US" sz="2000" dirty="0"/>
              <a:t> </a:t>
            </a:r>
            <a:r>
              <a:rPr lang="en-US" sz="2000" dirty="0" err="1"/>
              <a:t>najveći</a:t>
            </a:r>
            <a:r>
              <a:rPr lang="en-US" sz="2000" dirty="0"/>
              <a:t> </a:t>
            </a:r>
            <a:r>
              <a:rPr lang="en-US" sz="2000" dirty="0" err="1"/>
              <a:t>vjerovnik</a:t>
            </a:r>
            <a:r>
              <a:rPr lang="en-US" sz="2000" dirty="0"/>
              <a:t> je ICT </a:t>
            </a:r>
            <a:r>
              <a:rPr lang="en-US" sz="2000" dirty="0" err="1"/>
              <a:t>sektor</a:t>
            </a:r>
            <a:r>
              <a:rPr lang="en-US" sz="2000" dirty="0"/>
              <a:t> (</a:t>
            </a:r>
            <a:r>
              <a:rPr lang="en-US" sz="2000" dirty="0" err="1"/>
              <a:t>napose</a:t>
            </a:r>
            <a:r>
              <a:rPr lang="en-US" sz="2000" dirty="0"/>
              <a:t> </a:t>
            </a:r>
            <a:r>
              <a:rPr lang="en-US" sz="2000" dirty="0" err="1"/>
              <a:t>teleoperateri</a:t>
            </a:r>
            <a:r>
              <a:rPr lang="en-US" sz="2000" dirty="0"/>
              <a:t>), </a:t>
            </a:r>
            <a:r>
              <a:rPr lang="en-US" sz="2000" dirty="0" err="1"/>
              <a:t>malo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od 160,000 </a:t>
            </a:r>
            <a:r>
              <a:rPr lang="en-US" sz="2000" dirty="0" err="1"/>
              <a:t>blokiranih</a:t>
            </a:r>
            <a:endParaRPr lang="en-US" sz="2000" dirty="0"/>
          </a:p>
          <a:p>
            <a:r>
              <a:rPr lang="en-US" sz="2000" dirty="0" err="1"/>
              <a:t>Banke</a:t>
            </a:r>
            <a:r>
              <a:rPr lang="en-US" sz="2000" dirty="0"/>
              <a:t> </a:t>
            </a:r>
            <a:r>
              <a:rPr lang="en-US" sz="2000" dirty="0" err="1"/>
              <a:t>nešto</a:t>
            </a:r>
            <a:r>
              <a:rPr lang="en-US" sz="2000" dirty="0"/>
              <a:t> </a:t>
            </a:r>
            <a:r>
              <a:rPr lang="en-US" sz="2000" dirty="0" err="1"/>
              <a:t>iznad</a:t>
            </a:r>
            <a:r>
              <a:rPr lang="en-US" sz="2000" dirty="0"/>
              <a:t> 100,000</a:t>
            </a:r>
          </a:p>
          <a:p>
            <a:r>
              <a:rPr lang="en-US" sz="2000" dirty="0"/>
              <a:t>“</a:t>
            </a:r>
            <a:r>
              <a:rPr lang="en-US" sz="2000" dirty="0" err="1"/>
              <a:t>Otkriće</a:t>
            </a:r>
            <a:r>
              <a:rPr lang="en-US" sz="2000" dirty="0"/>
              <a:t>” </a:t>
            </a:r>
            <a:r>
              <a:rPr lang="en-US" sz="2000" dirty="0" err="1"/>
              <a:t>ekstremne</a:t>
            </a:r>
            <a:r>
              <a:rPr lang="en-US" sz="2000" dirty="0"/>
              <a:t> </a:t>
            </a:r>
            <a:r>
              <a:rPr lang="en-US" sz="2000" dirty="0" err="1"/>
              <a:t>koncentracije</a:t>
            </a:r>
            <a:r>
              <a:rPr lang="en-US" sz="2000" dirty="0"/>
              <a:t> u </a:t>
            </a:r>
            <a:r>
              <a:rPr lang="en-US" sz="2000" dirty="0" err="1"/>
              <a:t>blokadama</a:t>
            </a:r>
            <a:endParaRPr lang="en-US" sz="2000" dirty="0"/>
          </a:p>
          <a:p>
            <a:pPr lvl="1"/>
            <a:r>
              <a:rPr lang="en-US" sz="1400" dirty="0"/>
              <a:t>30.6.2017. 63% </a:t>
            </a:r>
            <a:r>
              <a:rPr lang="en-US" sz="1400" dirty="0" err="1"/>
              <a:t>iznosa</a:t>
            </a:r>
            <a:r>
              <a:rPr lang="en-US" sz="1400" dirty="0"/>
              <a:t> </a:t>
            </a:r>
            <a:r>
              <a:rPr lang="en-US" sz="1400" dirty="0" err="1"/>
              <a:t>nosi</a:t>
            </a:r>
            <a:r>
              <a:rPr lang="en-US" sz="1400" dirty="0"/>
              <a:t> </a:t>
            </a:r>
            <a:r>
              <a:rPr lang="en-US" sz="1400" dirty="0" err="1"/>
              <a:t>oko</a:t>
            </a:r>
            <a:r>
              <a:rPr lang="en-US" sz="1400" dirty="0"/>
              <a:t> 10,000 </a:t>
            </a:r>
            <a:r>
              <a:rPr lang="en-US" sz="1400" dirty="0" err="1"/>
              <a:t>blokiranih</a:t>
            </a:r>
            <a:r>
              <a:rPr lang="en-US" sz="1400" dirty="0"/>
              <a:t> </a:t>
            </a:r>
            <a:r>
              <a:rPr lang="en-US" sz="1400" dirty="0" err="1"/>
              <a:t>dužnika</a:t>
            </a:r>
            <a:r>
              <a:rPr lang="en-US" sz="1400" dirty="0"/>
              <a:t> s </a:t>
            </a:r>
            <a:r>
              <a:rPr lang="en-US" sz="1400" dirty="0" err="1"/>
              <a:t>ukupnim</a:t>
            </a:r>
            <a:r>
              <a:rPr lang="en-US" sz="1400" dirty="0"/>
              <a:t> </a:t>
            </a:r>
            <a:r>
              <a:rPr lang="en-US" sz="1400" dirty="0" err="1"/>
              <a:t>iznosom</a:t>
            </a:r>
            <a:r>
              <a:rPr lang="en-US" sz="1400" dirty="0"/>
              <a:t> </a:t>
            </a:r>
            <a:r>
              <a:rPr lang="en-US" sz="1400" dirty="0" err="1"/>
              <a:t>blokada</a:t>
            </a:r>
            <a:r>
              <a:rPr lang="en-US" sz="1400" dirty="0"/>
              <a:t> </a:t>
            </a:r>
            <a:r>
              <a:rPr lang="en-US" sz="1400" dirty="0" err="1"/>
              <a:t>po</a:t>
            </a:r>
            <a:r>
              <a:rPr lang="en-US" sz="1400" dirty="0"/>
              <a:t> </a:t>
            </a:r>
            <a:r>
              <a:rPr lang="en-US" sz="1400" dirty="0" err="1"/>
              <a:t>osobi</a:t>
            </a:r>
            <a:r>
              <a:rPr lang="en-US" sz="1400" dirty="0"/>
              <a:t> </a:t>
            </a:r>
            <a:r>
              <a:rPr lang="en-US" sz="1400" dirty="0" err="1"/>
              <a:t>većim</a:t>
            </a:r>
            <a:r>
              <a:rPr lang="en-US" sz="1400" dirty="0"/>
              <a:t> od </a:t>
            </a:r>
            <a:r>
              <a:rPr lang="en-US" sz="1400" dirty="0" err="1"/>
              <a:t>pola</a:t>
            </a:r>
            <a:r>
              <a:rPr lang="en-US" sz="1400" dirty="0"/>
              <a:t> </a:t>
            </a:r>
            <a:r>
              <a:rPr lang="en-US" sz="1400" dirty="0" err="1"/>
              <a:t>milijuna</a:t>
            </a:r>
            <a:r>
              <a:rPr lang="en-US" sz="1400" dirty="0"/>
              <a:t> </a:t>
            </a:r>
            <a:r>
              <a:rPr lang="en-US" sz="1400" dirty="0" err="1"/>
              <a:t>kuna</a:t>
            </a:r>
            <a:endParaRPr lang="en-US" sz="1400" dirty="0"/>
          </a:p>
          <a:p>
            <a:pPr lvl="1"/>
            <a:r>
              <a:rPr lang="en-US" sz="1400" dirty="0"/>
              <a:t>30.6.2018. top 1000 </a:t>
            </a:r>
            <a:r>
              <a:rPr lang="en-US" sz="1400" dirty="0" err="1"/>
              <a:t>blokiranih</a:t>
            </a:r>
            <a:r>
              <a:rPr lang="en-US" sz="1400" dirty="0"/>
              <a:t> </a:t>
            </a:r>
            <a:r>
              <a:rPr lang="en-US" sz="1400" dirty="0" err="1"/>
              <a:t>dužnika</a:t>
            </a:r>
            <a:r>
              <a:rPr lang="en-US" sz="1400" dirty="0"/>
              <a:t> </a:t>
            </a:r>
            <a:r>
              <a:rPr lang="en-US" sz="1400" dirty="0" err="1"/>
              <a:t>ima</a:t>
            </a:r>
            <a:r>
              <a:rPr lang="en-US" sz="1400" dirty="0"/>
              <a:t> dug 15,4 </a:t>
            </a:r>
            <a:r>
              <a:rPr lang="en-US" sz="1400" dirty="0" err="1"/>
              <a:t>mlrd</a:t>
            </a:r>
            <a:r>
              <a:rPr lang="en-US" sz="1400" dirty="0"/>
              <a:t> HRK (</a:t>
            </a:r>
            <a:r>
              <a:rPr lang="en-US" sz="1400" dirty="0" err="1"/>
              <a:t>najveći</a:t>
            </a:r>
            <a:r>
              <a:rPr lang="en-US" sz="1400" dirty="0"/>
              <a:t> 404M, 1000.-ti 4M HRK) </a:t>
            </a:r>
            <a:r>
              <a:rPr lang="en-US" sz="1400" dirty="0" err="1"/>
              <a:t>ili</a:t>
            </a:r>
            <a:r>
              <a:rPr lang="en-US" sz="1400" dirty="0"/>
              <a:t> </a:t>
            </a:r>
            <a:r>
              <a:rPr lang="en-US" sz="1400" dirty="0" err="1"/>
              <a:t>oko</a:t>
            </a:r>
            <a:r>
              <a:rPr lang="en-US" sz="1400" dirty="0"/>
              <a:t> 35% </a:t>
            </a:r>
            <a:r>
              <a:rPr lang="en-US" sz="1400" dirty="0" err="1"/>
              <a:t>ukupno</a:t>
            </a:r>
            <a:r>
              <a:rPr lang="en-US" sz="1400" dirty="0"/>
              <a:t> </a:t>
            </a:r>
            <a:r>
              <a:rPr lang="en-US" sz="1400" dirty="0" err="1"/>
              <a:t>blokiranog</a:t>
            </a:r>
            <a:r>
              <a:rPr lang="en-US" sz="1400" dirty="0"/>
              <a:t> </a:t>
            </a:r>
            <a:r>
              <a:rPr lang="en-US" sz="1400" dirty="0" err="1"/>
              <a:t>duga</a:t>
            </a:r>
            <a:endParaRPr lang="en-US" sz="1400" dirty="0"/>
          </a:p>
          <a:p>
            <a:pPr lvl="1"/>
            <a:r>
              <a:rPr lang="en-US" sz="1400" dirty="0"/>
              <a:t>31.7.2018. </a:t>
            </a:r>
            <a:r>
              <a:rPr lang="en-US" sz="1400" dirty="0" err="1"/>
              <a:t>blokirani</a:t>
            </a:r>
            <a:r>
              <a:rPr lang="en-US" sz="1400" dirty="0"/>
              <a:t> </a:t>
            </a:r>
            <a:r>
              <a:rPr lang="en-US" sz="1400" dirty="0" err="1"/>
              <a:t>dužnici</a:t>
            </a:r>
            <a:r>
              <a:rPr lang="en-US" sz="1400" dirty="0"/>
              <a:t> s </a:t>
            </a:r>
            <a:r>
              <a:rPr lang="en-US" sz="1400" dirty="0" err="1"/>
              <a:t>dugom</a:t>
            </a:r>
            <a:r>
              <a:rPr lang="en-US" sz="1400" dirty="0"/>
              <a:t> </a:t>
            </a:r>
            <a:r>
              <a:rPr lang="en-US" sz="1400" dirty="0" err="1"/>
              <a:t>većim</a:t>
            </a:r>
            <a:r>
              <a:rPr lang="en-US" sz="1400" dirty="0"/>
              <a:t> od 1M </a:t>
            </a:r>
            <a:r>
              <a:rPr lang="en-US" sz="1400" dirty="0" err="1"/>
              <a:t>kuna</a:t>
            </a:r>
            <a:r>
              <a:rPr lang="en-US" sz="1400" dirty="0"/>
              <a:t> (</a:t>
            </a:r>
            <a:r>
              <a:rPr lang="en-US" sz="1400" dirty="0" err="1"/>
              <a:t>oko</a:t>
            </a:r>
            <a:r>
              <a:rPr lang="en-US" sz="1400" dirty="0"/>
              <a:t> 4800) </a:t>
            </a:r>
            <a:r>
              <a:rPr lang="en-US" sz="1400" dirty="0" err="1"/>
              <a:t>imaju</a:t>
            </a:r>
            <a:r>
              <a:rPr lang="en-US" sz="1400" dirty="0"/>
              <a:t> 52,1% </a:t>
            </a:r>
            <a:r>
              <a:rPr lang="en-US" sz="1400" dirty="0" err="1"/>
              <a:t>ukupnog</a:t>
            </a:r>
            <a:r>
              <a:rPr lang="en-US" sz="1400" dirty="0"/>
              <a:t> </a:t>
            </a:r>
            <a:r>
              <a:rPr lang="en-US" sz="1400" dirty="0" err="1"/>
              <a:t>blokiranog</a:t>
            </a:r>
            <a:r>
              <a:rPr lang="en-US" sz="1400" dirty="0"/>
              <a:t> </a:t>
            </a:r>
            <a:r>
              <a:rPr lang="en-US" sz="1400" dirty="0" err="1"/>
              <a:t>duga</a:t>
            </a:r>
            <a:r>
              <a:rPr lang="en-US" sz="1400" dirty="0"/>
              <a:t> u </a:t>
            </a:r>
            <a:r>
              <a:rPr lang="en-US" sz="1400" dirty="0" err="1"/>
              <a:t>iznosu</a:t>
            </a:r>
            <a:r>
              <a:rPr lang="en-US" sz="1400" dirty="0"/>
              <a:t> od 22,5 </a:t>
            </a:r>
            <a:r>
              <a:rPr lang="en-US" sz="1400" dirty="0" err="1"/>
              <a:t>mlrd</a:t>
            </a:r>
            <a:r>
              <a:rPr lang="en-US" sz="1400" dirty="0"/>
              <a:t> HRK</a:t>
            </a:r>
          </a:p>
          <a:p>
            <a:pPr lvl="1"/>
            <a:r>
              <a:rPr lang="en-US" sz="1400" dirty="0" err="1"/>
              <a:t>Pronađeni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jamci</a:t>
            </a:r>
            <a:r>
              <a:rPr lang="en-US" sz="1400" dirty="0"/>
              <a:t>/</a:t>
            </a:r>
            <a:r>
              <a:rPr lang="en-US" sz="1400" dirty="0" err="1"/>
              <a:t>sudužnici</a:t>
            </a:r>
            <a:r>
              <a:rPr lang="en-US" sz="1400" dirty="0"/>
              <a:t> (</a:t>
            </a:r>
            <a:r>
              <a:rPr lang="en-US" sz="1400" dirty="0" err="1"/>
              <a:t>blokade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isti</a:t>
            </a:r>
            <a:r>
              <a:rPr lang="en-US" sz="1400" dirty="0"/>
              <a:t> dug), 14,194 ”</a:t>
            </a:r>
            <a:r>
              <a:rPr lang="en-US" sz="1400" dirty="0" err="1"/>
              <a:t>solidarna</a:t>
            </a:r>
            <a:r>
              <a:rPr lang="en-US" sz="1400" dirty="0"/>
              <a:t> </a:t>
            </a:r>
            <a:r>
              <a:rPr lang="en-US" sz="1400" dirty="0" err="1"/>
              <a:t>ovršenika</a:t>
            </a:r>
            <a:r>
              <a:rPr lang="en-US" sz="1400" dirty="0"/>
              <a:t>” s </a:t>
            </a:r>
            <a:r>
              <a:rPr lang="en-US" sz="1400" dirty="0" err="1"/>
              <a:t>iznosom</a:t>
            </a:r>
            <a:r>
              <a:rPr lang="en-US" sz="1400" dirty="0"/>
              <a:t> </a:t>
            </a:r>
            <a:r>
              <a:rPr lang="en-US" sz="1400" dirty="0" err="1"/>
              <a:t>blokada</a:t>
            </a:r>
            <a:r>
              <a:rPr lang="en-US" sz="1400" dirty="0"/>
              <a:t> od 2,1 </a:t>
            </a:r>
            <a:r>
              <a:rPr lang="en-US" sz="1400" dirty="0" err="1"/>
              <a:t>mlrd</a:t>
            </a:r>
            <a:r>
              <a:rPr lang="en-US" sz="1400" dirty="0"/>
              <a:t> HRK</a:t>
            </a:r>
          </a:p>
          <a:p>
            <a:pPr lvl="1"/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195486"/>
            <a:ext cx="8219256" cy="85725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85764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dirty="0"/>
              <a:t>Neke važnije brojke do kraja srpnja 2018. (II)</a:t>
            </a:r>
            <a:br>
              <a:rPr lang="hr-HR" sz="3200" dirty="0"/>
            </a:br>
            <a:r>
              <a:rPr lang="hr-HR" sz="2000" dirty="0"/>
              <a:t>(prije djelovanja ovogodišnjih vladinih mjera)</a:t>
            </a:r>
          </a:p>
        </p:txBody>
      </p:sp>
    </p:spTree>
    <p:extLst>
      <p:ext uri="{BB962C8B-B14F-4D97-AF65-F5344CB8AC3E}">
        <p14:creationId xmlns:p14="http://schemas.microsoft.com/office/powerpoint/2010/main" val="25121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600" dirty="0"/>
              <a:t>Efekti vladinih mjera (prvi uvidi)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3224" y="1409773"/>
            <a:ext cx="44748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hr-HR" sz="1400" dirty="0"/>
              <a:t>Dug otpisan kod 150,474 građana, po toj osnovi potpuno deblokirano 6,248 građana s glavnicom duga 846M HRK (zanemarivih 2% - zbog koncentracije vrijednosti blokada)</a:t>
            </a:r>
          </a:p>
          <a:p>
            <a:pPr marL="285750" indent="-285750">
              <a:buFont typeface="Arial" charset="0"/>
              <a:buChar char="•"/>
            </a:pPr>
            <a:endParaRPr lang="hr-HR" sz="1400" dirty="0"/>
          </a:p>
          <a:p>
            <a:pPr marL="285750" indent="-285750">
              <a:buFont typeface="Arial" charset="0"/>
              <a:buChar char="•"/>
            </a:pPr>
            <a:r>
              <a:rPr lang="hr-HR" sz="1400" dirty="0"/>
              <a:t>Broj </a:t>
            </a:r>
            <a:r>
              <a:rPr lang="hr-HR" sz="1400" dirty="0" err="1"/>
              <a:t>ovršenika</a:t>
            </a:r>
            <a:r>
              <a:rPr lang="hr-HR" sz="1400" dirty="0"/>
              <a:t> za koje se prestala provoditi ovrha 225,322 ili 70%, a po toj osnovi potpuno je deblokirano 50,695 građana </a:t>
            </a:r>
            <a:r>
              <a:rPr lang="mr-IN" sz="1400" dirty="0"/>
              <a:t>–</a:t>
            </a:r>
            <a:r>
              <a:rPr lang="hr-HR" sz="1400" dirty="0"/>
              <a:t> upitno je koliko je u tome mega-dužnika</a:t>
            </a:r>
          </a:p>
          <a:p>
            <a:pPr marL="285750" indent="-285750">
              <a:buFont typeface="Arial" charset="0"/>
              <a:buChar char="•"/>
            </a:pPr>
            <a:endParaRPr lang="hr-HR" sz="1400" dirty="0"/>
          </a:p>
          <a:p>
            <a:pPr marL="285750" indent="-285750">
              <a:buFont typeface="Arial" charset="0"/>
              <a:buChar char="•"/>
            </a:pPr>
            <a:r>
              <a:rPr lang="hr-HR" sz="1400" dirty="0"/>
              <a:t>Udjel banaka u deblokiranoj glavnici veći nego u kamati</a:t>
            </a:r>
          </a:p>
          <a:p>
            <a:pPr marL="285750" indent="-285750">
              <a:buFont typeface="Arial" charset="0"/>
              <a:buChar char="•"/>
            </a:pPr>
            <a:endParaRPr lang="hr-HR" sz="1400" dirty="0"/>
          </a:p>
          <a:p>
            <a:pPr marL="285750" indent="-285750">
              <a:buFont typeface="Arial" charset="0"/>
              <a:buChar char="•"/>
            </a:pPr>
            <a:r>
              <a:rPr lang="hr-HR" sz="1400" dirty="0"/>
              <a:t>Udjel kamate je funkcija dužina blokade (ima dužnika s blokadom preko 8000 dana)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93628"/>
              </p:ext>
            </p:extLst>
          </p:nvPr>
        </p:nvGraphicFramePr>
        <p:xfrm>
          <a:off x="5148064" y="2463893"/>
          <a:ext cx="3302000" cy="784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Ukupno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Banke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Banke / Ukupno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Glavnica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>
                          <a:effectLst/>
                        </a:rPr>
                        <a:t>30,07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11,93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200" u="none" strike="noStrike">
                          <a:effectLst/>
                        </a:rPr>
                        <a:t>40%</a:t>
                      </a:r>
                      <a:endParaRPr lang="mr-IN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Kamata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19,36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5,93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200" u="none" strike="noStrike" dirty="0">
                          <a:effectLst/>
                        </a:rPr>
                        <a:t>31%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8064" y="2067694"/>
            <a:ext cx="3240360" cy="373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deblokada</a:t>
            </a:r>
            <a:r>
              <a:rPr lang="en-US" dirty="0"/>
              <a:t> u </a:t>
            </a:r>
            <a:r>
              <a:rPr lang="en-US" dirty="0" err="1"/>
              <a:t>mlrd</a:t>
            </a:r>
            <a:r>
              <a:rPr lang="en-US" dirty="0"/>
              <a:t> HRK</a:t>
            </a:r>
          </a:p>
        </p:txBody>
      </p:sp>
    </p:spTree>
    <p:extLst>
      <p:ext uri="{BB962C8B-B14F-4D97-AF65-F5344CB8AC3E}">
        <p14:creationId xmlns:p14="http://schemas.microsoft.com/office/powerpoint/2010/main" val="71064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Zašto</a:t>
            </a:r>
            <a:r>
              <a:rPr lang="en-US" dirty="0"/>
              <a:t> se problem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riješiti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err="1"/>
              <a:t>Dugovi</a:t>
            </a:r>
            <a:r>
              <a:rPr lang="en-US" sz="2400" dirty="0"/>
              <a:t> </a:t>
            </a:r>
            <a:r>
              <a:rPr lang="en-US" sz="2400" dirty="0" err="1"/>
              <a:t>ostaju</a:t>
            </a:r>
            <a:r>
              <a:rPr lang="en-US" sz="2400" dirty="0"/>
              <a:t>, </a:t>
            </a:r>
            <a:r>
              <a:rPr lang="en-US" sz="2400" dirty="0" err="1"/>
              <a:t>nisu</a:t>
            </a:r>
            <a:r>
              <a:rPr lang="en-US" sz="2400" dirty="0"/>
              <a:t> </a:t>
            </a:r>
            <a:r>
              <a:rPr lang="en-US" sz="2400" dirty="0" err="1"/>
              <a:t>izbrisani</a:t>
            </a:r>
            <a:r>
              <a:rPr lang="en-US" sz="2400" dirty="0"/>
              <a:t>,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</a:t>
            </a:r>
            <a:r>
              <a:rPr lang="en-US" sz="2400" dirty="0" err="1"/>
              <a:t>nestati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statistike</a:t>
            </a:r>
            <a:endParaRPr lang="en-US" sz="2400" dirty="0"/>
          </a:p>
          <a:p>
            <a:pPr lvl="1"/>
            <a:r>
              <a:rPr lang="en-US" sz="2000" dirty="0" err="1"/>
              <a:t>Hoće</a:t>
            </a:r>
            <a:r>
              <a:rPr lang="en-US" sz="2000" dirty="0"/>
              <a:t> li se </a:t>
            </a:r>
            <a:r>
              <a:rPr lang="en-US" sz="2000" dirty="0" err="1"/>
              <a:t>ovrhe</a:t>
            </a:r>
            <a:r>
              <a:rPr lang="en-US" sz="2000" dirty="0"/>
              <a:t> </a:t>
            </a:r>
            <a:r>
              <a:rPr lang="en-US" sz="2000" dirty="0" err="1"/>
              <a:t>ponovo</a:t>
            </a:r>
            <a:r>
              <a:rPr lang="en-US" sz="2000" dirty="0"/>
              <a:t> </a:t>
            </a:r>
            <a:r>
              <a:rPr lang="en-US" sz="2000" dirty="0" err="1"/>
              <a:t>pokretati</a:t>
            </a:r>
            <a:r>
              <a:rPr lang="en-US" sz="2000" dirty="0"/>
              <a:t>? </a:t>
            </a:r>
            <a:r>
              <a:rPr lang="en-US" sz="2000" dirty="0" err="1"/>
              <a:t>Koliko</a:t>
            </a:r>
            <a:r>
              <a:rPr lang="en-US" sz="2000" dirty="0"/>
              <a:t> je u tome mega-</a:t>
            </a:r>
            <a:r>
              <a:rPr lang="en-US" sz="2000" dirty="0" err="1"/>
              <a:t>dužnika</a:t>
            </a:r>
            <a:r>
              <a:rPr lang="en-US" sz="2000" dirty="0"/>
              <a:t>?</a:t>
            </a:r>
          </a:p>
          <a:p>
            <a:pPr lvl="1"/>
            <a:endParaRPr lang="en-US" sz="2400" dirty="0"/>
          </a:p>
          <a:p>
            <a:r>
              <a:rPr lang="en-US" sz="2400" dirty="0" err="1"/>
              <a:t>Ponovo</a:t>
            </a:r>
            <a:r>
              <a:rPr lang="en-US" sz="2400" dirty="0"/>
              <a:t> se </a:t>
            </a:r>
            <a:r>
              <a:rPr lang="en-US" sz="2400" dirty="0" err="1"/>
              <a:t>išlo</a:t>
            </a:r>
            <a:r>
              <a:rPr lang="en-US" sz="2400" dirty="0"/>
              <a:t> u </a:t>
            </a:r>
            <a:r>
              <a:rPr lang="en-US" sz="2400" dirty="0" err="1"/>
              <a:t>rješavanje</a:t>
            </a:r>
            <a:r>
              <a:rPr lang="en-US" sz="2400" dirty="0"/>
              <a:t> </a:t>
            </a:r>
            <a:r>
              <a:rPr lang="en-US" sz="2400" dirty="0" err="1"/>
              <a:t>problema</a:t>
            </a:r>
            <a:r>
              <a:rPr lang="en-US" sz="2400" dirty="0"/>
              <a:t> bez </a:t>
            </a:r>
            <a:r>
              <a:rPr lang="en-US" sz="2400" dirty="0" err="1"/>
              <a:t>socijalnih</a:t>
            </a:r>
            <a:r>
              <a:rPr lang="en-US" sz="2400" dirty="0"/>
              <a:t> </a:t>
            </a:r>
            <a:r>
              <a:rPr lang="en-US" sz="2400" dirty="0" err="1"/>
              <a:t>kriterija</a:t>
            </a:r>
            <a:endParaRPr lang="en-US" sz="2400" dirty="0"/>
          </a:p>
          <a:p>
            <a:pPr lvl="1"/>
            <a:r>
              <a:rPr lang="en-US" sz="2000" dirty="0" err="1"/>
              <a:t>Kada</a:t>
            </a:r>
            <a:r>
              <a:rPr lang="en-US" sz="2000" dirty="0"/>
              <a:t> </a:t>
            </a:r>
            <a:r>
              <a:rPr lang="en-US" sz="2000" dirty="0" err="1"/>
              <a:t>ćemo</a:t>
            </a:r>
            <a:r>
              <a:rPr lang="en-US" sz="2000" dirty="0"/>
              <a:t> </a:t>
            </a:r>
            <a:r>
              <a:rPr lang="en-US" sz="2000" dirty="0" err="1"/>
              <a:t>utvrditi</a:t>
            </a:r>
            <a:r>
              <a:rPr lang="en-US" sz="2000" dirty="0"/>
              <a:t> </a:t>
            </a:r>
            <a:r>
              <a:rPr lang="en-US" sz="2000" dirty="0" err="1"/>
              <a:t>socijalne</a:t>
            </a:r>
            <a:r>
              <a:rPr lang="en-US" sz="2000" dirty="0"/>
              <a:t> </a:t>
            </a:r>
            <a:r>
              <a:rPr lang="en-US" sz="2000" dirty="0" err="1"/>
              <a:t>kriterije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će</a:t>
            </a:r>
            <a:r>
              <a:rPr lang="en-US" sz="2000" dirty="0"/>
              <a:t> </a:t>
            </a:r>
            <a:r>
              <a:rPr lang="en-US" sz="2000" dirty="0" err="1"/>
              <a:t>povući</a:t>
            </a:r>
            <a:r>
              <a:rPr lang="en-US" sz="2000" dirty="0"/>
              <a:t> </a:t>
            </a:r>
            <a:r>
              <a:rPr lang="en-US" sz="2000" dirty="0" err="1"/>
              <a:t>jasnu</a:t>
            </a:r>
            <a:r>
              <a:rPr lang="en-US" sz="2000" dirty="0"/>
              <a:t> </a:t>
            </a:r>
            <a:r>
              <a:rPr lang="en-US" sz="2000" dirty="0" err="1"/>
              <a:t>liniju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osobne</a:t>
            </a:r>
            <a:r>
              <a:rPr lang="en-US" sz="2000" dirty="0"/>
              <a:t> </a:t>
            </a:r>
            <a:r>
              <a:rPr lang="en-US" sz="2000" dirty="0" err="1"/>
              <a:t>odgovornosti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društvene</a:t>
            </a:r>
            <a:r>
              <a:rPr lang="en-US" sz="2000" dirty="0"/>
              <a:t> </a:t>
            </a:r>
            <a:r>
              <a:rPr lang="en-US" sz="2000" dirty="0" err="1"/>
              <a:t>solidarnosti</a:t>
            </a:r>
            <a:r>
              <a:rPr lang="en-US" sz="2000" dirty="0"/>
              <a:t>?</a:t>
            </a:r>
          </a:p>
          <a:p>
            <a:endParaRPr lang="en-US" sz="2400" dirty="0"/>
          </a:p>
          <a:p>
            <a:r>
              <a:rPr lang="en-US" sz="2400" dirty="0" err="1"/>
              <a:t>Osobni</a:t>
            </a:r>
            <a:r>
              <a:rPr lang="en-US" sz="2400" dirty="0"/>
              <a:t> </a:t>
            </a:r>
            <a:r>
              <a:rPr lang="en-US" sz="2400" dirty="0" err="1"/>
              <a:t>stečaj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zaživio</a:t>
            </a:r>
            <a:r>
              <a:rPr lang="en-US" sz="2400" dirty="0"/>
              <a:t> (1222 </a:t>
            </a:r>
            <a:r>
              <a:rPr lang="en-US" sz="2400" dirty="0" err="1"/>
              <a:t>slučaja</a:t>
            </a:r>
            <a:r>
              <a:rPr lang="en-US" sz="2400" dirty="0"/>
              <a:t> s </a:t>
            </a:r>
            <a:r>
              <a:rPr lang="en-US" sz="2400" dirty="0" err="1"/>
              <a:t>ukupnim</a:t>
            </a:r>
            <a:r>
              <a:rPr lang="en-US" sz="2400" dirty="0"/>
              <a:t> </a:t>
            </a:r>
            <a:r>
              <a:rPr lang="en-US" sz="2400" dirty="0" err="1"/>
              <a:t>dugom</a:t>
            </a:r>
            <a:r>
              <a:rPr lang="en-US" sz="2400" dirty="0"/>
              <a:t> 894M HRK </a:t>
            </a:r>
            <a:r>
              <a:rPr lang="mr-IN" sz="2400" dirty="0"/>
              <a:t>–</a:t>
            </a:r>
            <a:r>
              <a:rPr lang="en-US" sz="2400" dirty="0"/>
              <a:t> </a:t>
            </a:r>
            <a:r>
              <a:rPr lang="en-US" sz="2400" dirty="0" err="1"/>
              <a:t>zanemarivo</a:t>
            </a:r>
            <a:r>
              <a:rPr lang="en-US" sz="2400" dirty="0"/>
              <a:t> </a:t>
            </a:r>
            <a:r>
              <a:rPr lang="en-US" sz="2400" dirty="0" err="1"/>
              <a:t>malo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Evidentna</a:t>
            </a:r>
            <a:r>
              <a:rPr lang="en-US" sz="2400" dirty="0"/>
              <a:t> </a:t>
            </a:r>
            <a:r>
              <a:rPr lang="en-US" sz="2400" dirty="0" err="1"/>
              <a:t>vrijednosna</a:t>
            </a:r>
            <a:r>
              <a:rPr lang="en-US" sz="2400" dirty="0"/>
              <a:t> </a:t>
            </a:r>
            <a:r>
              <a:rPr lang="en-US" sz="2400" dirty="0" err="1"/>
              <a:t>koncentracija</a:t>
            </a:r>
            <a:r>
              <a:rPr lang="en-US" sz="2400" dirty="0"/>
              <a:t> </a:t>
            </a:r>
            <a:r>
              <a:rPr lang="en-US" sz="2400" dirty="0" err="1"/>
              <a:t>problema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mega-</a:t>
            </a:r>
            <a:r>
              <a:rPr lang="en-US" sz="2400" dirty="0" err="1"/>
              <a:t>dužnika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141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trajnom</a:t>
            </a:r>
            <a:r>
              <a:rPr lang="en-US" dirty="0"/>
              <a:t> </a:t>
            </a:r>
            <a:r>
              <a:rPr lang="en-US" dirty="0" err="1"/>
              <a:t>rješenju</a:t>
            </a:r>
            <a:r>
              <a:rPr lang="en-US" dirty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1085030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Vlada</a:t>
            </a:r>
            <a:r>
              <a:rPr lang="en-US" sz="1600" dirty="0"/>
              <a:t>: (1a) </a:t>
            </a:r>
            <a:r>
              <a:rPr lang="en-US" sz="1600" dirty="0" err="1"/>
              <a:t>utvrđivanjem</a:t>
            </a:r>
            <a:r>
              <a:rPr lang="en-US" sz="1600" dirty="0"/>
              <a:t> </a:t>
            </a:r>
            <a:r>
              <a:rPr lang="en-US" sz="1600" dirty="0" err="1"/>
              <a:t>socijalnih</a:t>
            </a:r>
            <a:r>
              <a:rPr lang="en-US" sz="1600" dirty="0"/>
              <a:t> </a:t>
            </a:r>
            <a:r>
              <a:rPr lang="en-US" sz="1600" dirty="0" err="1"/>
              <a:t>kriterija</a:t>
            </a:r>
            <a:r>
              <a:rPr lang="en-US" sz="1600" dirty="0"/>
              <a:t> </a:t>
            </a:r>
            <a:r>
              <a:rPr lang="en-US" sz="1600" dirty="0" err="1"/>
              <a:t>jednom</a:t>
            </a:r>
            <a:r>
              <a:rPr lang="en-US" sz="1600" dirty="0"/>
              <a:t> </a:t>
            </a:r>
            <a:r>
              <a:rPr lang="en-US" sz="1600" dirty="0" err="1"/>
              <a:t>zauvijek</a:t>
            </a:r>
            <a:r>
              <a:rPr lang="en-US" sz="1600" dirty="0"/>
              <a:t> </a:t>
            </a:r>
            <a:r>
              <a:rPr lang="en-US" sz="1600" dirty="0" err="1"/>
              <a:t>povući</a:t>
            </a:r>
            <a:r>
              <a:rPr lang="en-US" sz="1600" dirty="0"/>
              <a:t> </a:t>
            </a:r>
            <a:r>
              <a:rPr lang="en-US" sz="1600" dirty="0" err="1"/>
              <a:t>jasnu</a:t>
            </a:r>
            <a:r>
              <a:rPr lang="en-US" sz="1600" dirty="0"/>
              <a:t> </a:t>
            </a:r>
            <a:r>
              <a:rPr lang="en-US" sz="1600" dirty="0" err="1"/>
              <a:t>crtu</a:t>
            </a:r>
            <a:r>
              <a:rPr lang="en-US" sz="1600" dirty="0"/>
              <a:t> </a:t>
            </a:r>
            <a:r>
              <a:rPr lang="en-US" sz="1600" dirty="0" err="1"/>
              <a:t>između</a:t>
            </a:r>
            <a:r>
              <a:rPr lang="en-US" sz="1600" dirty="0"/>
              <a:t> </a:t>
            </a:r>
            <a:r>
              <a:rPr lang="en-US" sz="1600" dirty="0" err="1"/>
              <a:t>društvene</a:t>
            </a:r>
            <a:r>
              <a:rPr lang="en-US" sz="1600" dirty="0"/>
              <a:t> </a:t>
            </a:r>
            <a:r>
              <a:rPr lang="en-US" sz="1600" dirty="0" err="1"/>
              <a:t>solidarnosti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osobne</a:t>
            </a:r>
            <a:r>
              <a:rPr lang="en-US" sz="1600" dirty="0"/>
              <a:t> </a:t>
            </a:r>
            <a:r>
              <a:rPr lang="en-US" sz="1600" dirty="0" err="1"/>
              <a:t>odgovornosti</a:t>
            </a:r>
            <a:r>
              <a:rPr lang="en-US" sz="1600" dirty="0"/>
              <a:t>, (1b) </a:t>
            </a:r>
            <a:r>
              <a:rPr lang="en-US" sz="1600" dirty="0" err="1"/>
              <a:t>poboljšanje</a:t>
            </a:r>
            <a:r>
              <a:rPr lang="en-US" sz="1600" dirty="0"/>
              <a:t> </a:t>
            </a:r>
            <a:r>
              <a:rPr lang="en-US" sz="1600" dirty="0" err="1"/>
              <a:t>učinkovitosti</a:t>
            </a:r>
            <a:r>
              <a:rPr lang="en-US" sz="1600" dirty="0"/>
              <a:t> </a:t>
            </a:r>
            <a:r>
              <a:rPr lang="en-US" sz="1600" dirty="0" err="1"/>
              <a:t>institucija</a:t>
            </a:r>
            <a:r>
              <a:rPr lang="en-US" sz="1600" dirty="0"/>
              <a:t> (</a:t>
            </a:r>
            <a:r>
              <a:rPr lang="en-US" sz="1600" dirty="0" err="1"/>
              <a:t>osobni</a:t>
            </a:r>
            <a:r>
              <a:rPr lang="en-US" sz="1600" dirty="0"/>
              <a:t> </a:t>
            </a:r>
            <a:r>
              <a:rPr lang="en-US" sz="1600" dirty="0" err="1"/>
              <a:t>stečaj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Svi</a:t>
            </a:r>
            <a:r>
              <a:rPr lang="en-US" sz="1600" dirty="0"/>
              <a:t> </a:t>
            </a:r>
            <a:r>
              <a:rPr lang="en-US" sz="1600" dirty="0" err="1"/>
              <a:t>dionici</a:t>
            </a:r>
            <a:r>
              <a:rPr lang="en-US" sz="1600" dirty="0"/>
              <a:t>: program </a:t>
            </a:r>
            <a:r>
              <a:rPr lang="en-US" sz="1600" dirty="0" err="1"/>
              <a:t>prevencije</a:t>
            </a:r>
            <a:r>
              <a:rPr lang="en-US" sz="1600" dirty="0"/>
              <a:t> </a:t>
            </a:r>
            <a:r>
              <a:rPr lang="en-US" sz="1600" dirty="0" err="1"/>
              <a:t>prezaduženosti</a:t>
            </a:r>
            <a:r>
              <a:rPr lang="en-US" sz="1600" dirty="0"/>
              <a:t> (</a:t>
            </a:r>
            <a:r>
              <a:rPr lang="en-US" sz="1600" dirty="0" err="1"/>
              <a:t>financijsko</a:t>
            </a:r>
            <a:r>
              <a:rPr lang="en-US" sz="1600" dirty="0"/>
              <a:t> </a:t>
            </a:r>
            <a:r>
              <a:rPr lang="en-US" sz="1600" dirty="0" err="1"/>
              <a:t>opismenjavanje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građane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male </a:t>
            </a:r>
            <a:r>
              <a:rPr lang="en-US" sz="1600" dirty="0" err="1"/>
              <a:t>poduzetnike</a:t>
            </a:r>
            <a:r>
              <a:rPr lang="en-US" sz="1600" dirty="0"/>
              <a:t>, </a:t>
            </a:r>
            <a:r>
              <a:rPr lang="en-US" sz="1600" dirty="0" err="1"/>
              <a:t>edukacija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rješavanje</a:t>
            </a:r>
            <a:r>
              <a:rPr lang="en-US" sz="1600" dirty="0"/>
              <a:t> </a:t>
            </a:r>
            <a:r>
              <a:rPr lang="en-US" sz="1600" dirty="0" err="1"/>
              <a:t>problema</a:t>
            </a:r>
            <a:r>
              <a:rPr lang="en-US" sz="1600" dirty="0"/>
              <a:t> </a:t>
            </a:r>
            <a:r>
              <a:rPr lang="en-US" sz="1600" dirty="0" err="1"/>
              <a:t>prezaduženosti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Svi</a:t>
            </a:r>
            <a:r>
              <a:rPr lang="en-US" sz="1600" dirty="0"/>
              <a:t> </a:t>
            </a:r>
            <a:r>
              <a:rPr lang="en-US" sz="1600" dirty="0" err="1"/>
              <a:t>dionici</a:t>
            </a:r>
            <a:r>
              <a:rPr lang="en-US" sz="1600" dirty="0"/>
              <a:t>: </a:t>
            </a:r>
            <a:r>
              <a:rPr lang="en-US" sz="1600" dirty="0" err="1"/>
              <a:t>kurativni</a:t>
            </a:r>
            <a:r>
              <a:rPr lang="en-US" sz="1600" dirty="0"/>
              <a:t> program </a:t>
            </a:r>
            <a:r>
              <a:rPr lang="mr-IN" sz="1600" dirty="0"/>
              <a:t>–</a:t>
            </a:r>
            <a:r>
              <a:rPr lang="en-US" sz="1600" dirty="0"/>
              <a:t> </a:t>
            </a:r>
            <a:r>
              <a:rPr lang="en-US" sz="1600" dirty="0" err="1"/>
              <a:t>razvoj</a:t>
            </a:r>
            <a:r>
              <a:rPr lang="en-US" sz="1600" dirty="0"/>
              <a:t> </a:t>
            </a:r>
            <a:r>
              <a:rPr lang="en-US" sz="1600" dirty="0" err="1"/>
              <a:t>tržišnih</a:t>
            </a:r>
            <a:r>
              <a:rPr lang="en-US" sz="1600" dirty="0"/>
              <a:t> </a:t>
            </a:r>
            <a:r>
              <a:rPr lang="en-US" sz="1600" dirty="0" err="1"/>
              <a:t>rješenja</a:t>
            </a:r>
            <a:r>
              <a:rPr lang="en-US" sz="1600" dirty="0"/>
              <a:t> </a:t>
            </a:r>
            <a:r>
              <a:rPr lang="en-US" sz="1600" dirty="0" err="1"/>
              <a:t>prezaduženosti</a:t>
            </a:r>
            <a:r>
              <a:rPr lang="en-US" sz="1600" dirty="0"/>
              <a:t> (</a:t>
            </a:r>
            <a:r>
              <a:rPr lang="en-US" sz="1600" dirty="0" err="1"/>
              <a:t>posrednici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educiraju</a:t>
            </a:r>
            <a:r>
              <a:rPr lang="en-US" sz="1600" dirty="0"/>
              <a:t> </a:t>
            </a:r>
            <a:r>
              <a:rPr lang="mr-IN" sz="1600" dirty="0"/>
              <a:t>–</a:t>
            </a:r>
            <a:r>
              <a:rPr lang="en-US" sz="1600" dirty="0"/>
              <a:t> </a:t>
            </a:r>
            <a:r>
              <a:rPr lang="en-US" sz="1600" dirty="0" err="1"/>
              <a:t>međufinanciranje</a:t>
            </a:r>
            <a:r>
              <a:rPr lang="en-US" sz="1600" dirty="0"/>
              <a:t> </a:t>
            </a:r>
            <a:r>
              <a:rPr lang="en-US" sz="1600" dirty="0" err="1"/>
              <a:t>reprogramiranih</a:t>
            </a:r>
            <a:r>
              <a:rPr lang="en-US" sz="1600" dirty="0"/>
              <a:t> </a:t>
            </a:r>
            <a:r>
              <a:rPr lang="en-US" sz="1600" dirty="0" err="1"/>
              <a:t>obaveza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Mega-</a:t>
            </a:r>
            <a:r>
              <a:rPr lang="en-US" sz="1600" dirty="0" err="1"/>
              <a:t>dužnici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kreditori</a:t>
            </a:r>
            <a:r>
              <a:rPr lang="en-US" sz="1600" dirty="0"/>
              <a:t> </a:t>
            </a:r>
            <a:r>
              <a:rPr lang="mr-IN" sz="1600" dirty="0"/>
              <a:t>–</a:t>
            </a:r>
            <a:r>
              <a:rPr lang="en-US" sz="1600" dirty="0"/>
              <a:t> </a:t>
            </a:r>
            <a:r>
              <a:rPr lang="en-US" sz="1600" dirty="0" err="1"/>
              <a:t>poboljšanje</a:t>
            </a:r>
            <a:r>
              <a:rPr lang="en-US" sz="1600" dirty="0"/>
              <a:t> </a:t>
            </a:r>
            <a:r>
              <a:rPr lang="en-US" sz="1600" dirty="0" err="1"/>
              <a:t>funkcioniranja</a:t>
            </a:r>
            <a:r>
              <a:rPr lang="en-US" sz="1600" dirty="0"/>
              <a:t> </a:t>
            </a:r>
            <a:r>
              <a:rPr lang="en-US" sz="1600" dirty="0" err="1"/>
              <a:t>pravosuđa</a:t>
            </a:r>
            <a:r>
              <a:rPr lang="en-US" sz="1600" dirty="0"/>
              <a:t> </a:t>
            </a:r>
            <a:r>
              <a:rPr lang="en-US" sz="1600" dirty="0" err="1"/>
              <a:t>radi</a:t>
            </a:r>
            <a:r>
              <a:rPr lang="en-US" sz="1600" dirty="0"/>
              <a:t> </a:t>
            </a:r>
            <a:r>
              <a:rPr lang="en-US" sz="1600" dirty="0" err="1"/>
              <a:t>bržeg</a:t>
            </a:r>
            <a:r>
              <a:rPr lang="en-US" sz="1600" dirty="0"/>
              <a:t> </a:t>
            </a:r>
            <a:r>
              <a:rPr lang="en-US" sz="1600" dirty="0" err="1"/>
              <a:t>rješavanja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sprečavanja</a:t>
            </a:r>
            <a:r>
              <a:rPr lang="en-US" sz="1600" dirty="0"/>
              <a:t> </a:t>
            </a:r>
            <a:r>
              <a:rPr lang="en-US" sz="1600" dirty="0" err="1"/>
              <a:t>zloporaba</a:t>
            </a:r>
            <a:r>
              <a:rPr lang="en-US" sz="1600" dirty="0"/>
              <a:t> od </a:t>
            </a:r>
            <a:r>
              <a:rPr lang="en-US" sz="1600" dirty="0" err="1"/>
              <a:t>strane</a:t>
            </a:r>
            <a:r>
              <a:rPr lang="en-US" sz="1600" dirty="0"/>
              <a:t> mega-</a:t>
            </a:r>
            <a:r>
              <a:rPr lang="en-US" sz="1600" dirty="0" err="1"/>
              <a:t>dužnika</a:t>
            </a:r>
            <a:r>
              <a:rPr lang="en-US" sz="1600" dirty="0"/>
              <a:t>, </a:t>
            </a:r>
            <a:r>
              <a:rPr lang="en-US" sz="1600" dirty="0" err="1"/>
              <a:t>što</a:t>
            </a:r>
            <a:r>
              <a:rPr lang="en-US" sz="1600" dirty="0"/>
              <a:t> </a:t>
            </a:r>
            <a:r>
              <a:rPr lang="en-US" sz="1600" dirty="0" err="1"/>
              <a:t>nerijetko</a:t>
            </a:r>
            <a:r>
              <a:rPr lang="en-US" sz="1600" dirty="0"/>
              <a:t> </a:t>
            </a:r>
            <a:r>
              <a:rPr lang="en-US" sz="1600" dirty="0" err="1"/>
              <a:t>uključuje</a:t>
            </a:r>
            <a:r>
              <a:rPr lang="en-US" sz="1600" dirty="0"/>
              <a:t> </a:t>
            </a:r>
            <a:r>
              <a:rPr lang="en-US" sz="1600" dirty="0" err="1"/>
              <a:t>veći</a:t>
            </a:r>
            <a:r>
              <a:rPr lang="en-US" sz="1600" dirty="0"/>
              <a:t> </a:t>
            </a:r>
            <a:r>
              <a:rPr lang="en-US" sz="1600" dirty="0" err="1"/>
              <a:t>broj</a:t>
            </a:r>
            <a:r>
              <a:rPr lang="en-US" sz="1600" dirty="0"/>
              <a:t> </a:t>
            </a:r>
            <a:r>
              <a:rPr lang="en-US" sz="1600" dirty="0" err="1"/>
              <a:t>složenih</a:t>
            </a:r>
            <a:r>
              <a:rPr lang="en-US" sz="1600" dirty="0"/>
              <a:t> </a:t>
            </a:r>
            <a:r>
              <a:rPr lang="en-US" sz="1600" dirty="0" err="1"/>
              <a:t>pravosudnih</a:t>
            </a:r>
            <a:r>
              <a:rPr lang="en-US" sz="1600" dirty="0"/>
              <a:t> </a:t>
            </a:r>
            <a:r>
              <a:rPr lang="en-US" sz="1600" dirty="0" err="1"/>
              <a:t>postupaka</a:t>
            </a:r>
            <a:r>
              <a:rPr lang="en-US" sz="1600" dirty="0"/>
              <a:t> </a:t>
            </a:r>
            <a:r>
              <a:rPr lang="en-US" sz="1600" dirty="0" err="1"/>
              <a:t>uključujući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međunarodno</a:t>
            </a:r>
            <a:r>
              <a:rPr lang="en-US" sz="1600" dirty="0"/>
              <a:t> </a:t>
            </a:r>
            <a:r>
              <a:rPr lang="en-US" sz="1600" dirty="0" err="1"/>
              <a:t>pravo</a:t>
            </a:r>
            <a:r>
              <a:rPr lang="en-US" sz="1600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812092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HUB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On-screen Show (16:9)</PresentationFormat>
  <Paragraphs>64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1_Office Theme</vt:lpstr>
      <vt:lpstr>PowerPoint Presentation</vt:lpstr>
      <vt:lpstr>Upravljanje potraživanjima 2018. </vt:lpstr>
      <vt:lpstr>PowerPoint Presentation</vt:lpstr>
      <vt:lpstr>Neke važnije brojke do kraja srpnja 2018. (I) (prije djelovanja ovogodišnjih vladinih mjera)</vt:lpstr>
      <vt:lpstr>PowerPoint Presentation</vt:lpstr>
      <vt:lpstr>Efekti vladinih mjera (prvi uvidi)</vt:lpstr>
      <vt:lpstr>Zašto se problem neće riješiti?</vt:lpstr>
      <vt:lpstr>Kako prema trajnom rješenju?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2018-09-18T13:32:20Z</dcterms:created>
  <dcterms:modified xsi:type="dcterms:W3CDTF">2018-09-18T13:32:49Z</dcterms:modified>
</cp:coreProperties>
</file>